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54" r:id="rId2"/>
    <p:sldId id="322" r:id="rId3"/>
    <p:sldId id="531" r:id="rId4"/>
    <p:sldId id="534" r:id="rId5"/>
    <p:sldId id="536" r:id="rId6"/>
    <p:sldId id="539" r:id="rId7"/>
    <p:sldId id="538" r:id="rId8"/>
    <p:sldId id="533" r:id="rId9"/>
    <p:sldId id="524" r:id="rId10"/>
    <p:sldId id="525" r:id="rId11"/>
    <p:sldId id="526" r:id="rId12"/>
    <p:sldId id="527" r:id="rId13"/>
    <p:sldId id="528" r:id="rId14"/>
    <p:sldId id="529" r:id="rId15"/>
    <p:sldId id="53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75">
          <p15:clr>
            <a:srgbClr val="A4A3A4"/>
          </p15:clr>
        </p15:guide>
        <p15:guide id="2" pos="518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A36"/>
    <a:srgbClr val="FCB00F"/>
    <a:srgbClr val="E7E7E7"/>
    <a:srgbClr val="14171B"/>
    <a:srgbClr val="484F58"/>
    <a:srgbClr val="1A92A2"/>
    <a:srgbClr val="FFCC00"/>
    <a:srgbClr val="FFCC66"/>
    <a:srgbClr val="5ECCF3"/>
    <a:srgbClr val="05B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9" autoAdjust="0"/>
    <p:restoredTop sz="93895" autoAdjust="0"/>
  </p:normalViewPr>
  <p:slideViewPr>
    <p:cSldViewPr snapToGrid="0">
      <p:cViewPr varScale="1">
        <p:scale>
          <a:sx n="152" d="100"/>
          <a:sy n="152" d="100"/>
        </p:scale>
        <p:origin x="690" y="150"/>
      </p:cViewPr>
      <p:guideLst>
        <p:guide orient="horz" pos="1075"/>
        <p:guide pos="5182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2B7A5-5F45-4DA9-B703-C3D9FEDB96E4}" type="datetimeFigureOut">
              <a:rPr lang="zh-CN" altLang="en-US" smtClean="0"/>
              <a:t>2022/11/10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AAADD8-09B1-4552-9365-0360B1A732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  <a:t>2022/11/10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787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104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8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242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616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558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325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370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579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206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933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761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870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矩形 2"/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10800000">
            <a:off x="0" y="4457700"/>
            <a:ext cx="6076710" cy="24003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6076709" y="4457700"/>
            <a:ext cx="6115291" cy="24003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绪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" y="1"/>
            <a:ext cx="1274884" cy="844061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751492" y="844062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直角三角形 17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9" name="五边形 18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18941"/>
            <a:ext cx="805717" cy="613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方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2060848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直角三角形 11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8" name="五边形 17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键技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8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2854273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zh-CN" altLang="en-US" sz="1600" kern="12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 userDrawn="1"/>
        </p:nvGraphicFramePr>
        <p:xfrm>
          <a:off x="0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成果与应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381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 userDrawn="1"/>
        </p:nvGrpSpPr>
        <p:grpSpPr>
          <a:xfrm>
            <a:off x="0" y="3648260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kern="12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</a:p>
          </p:txBody>
        </p:sp>
        <p:sp>
          <p:nvSpPr>
            <p:cNvPr id="12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直角三角形 13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五边形 14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关建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4439981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kern="12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论文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5231615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kern="12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rg_0f44cd7323d6cc84_1539249346000"/>
          <p:cNvPicPr>
            <a:picLocks noChangeAspect="1"/>
          </p:cNvPicPr>
          <p:nvPr/>
        </p:nvPicPr>
        <p:blipFill>
          <a:blip r:embed="rId3">
            <a:lum bright="6000" contrast="18000"/>
          </a:blip>
          <a:srcRect t="21560" b="7"/>
          <a:stretch>
            <a:fillRect/>
          </a:stretch>
        </p:blipFill>
        <p:spPr>
          <a:xfrm>
            <a:off x="-40640" y="-329565"/>
            <a:ext cx="12232640" cy="71958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99085" y="3885565"/>
            <a:ext cx="12630150" cy="2463800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07923" y="3992550"/>
            <a:ext cx="1415772" cy="525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solidFill>
                  <a:schemeClr val="tx1"/>
                </a:solidFill>
                <a:cs typeface="+mn-ea"/>
                <a:sym typeface="+mn-lt"/>
              </a:rPr>
              <a:t>数据结构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3943174" y="4518808"/>
            <a:ext cx="4305666" cy="9585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第</a:t>
            </a:r>
            <a:r>
              <a:rPr lang="en-US" altLang="zh-CN" sz="48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11</a:t>
            </a:r>
            <a:r>
              <a:rPr lang="zh-CN" altLang="en-US" sz="48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章 </a:t>
            </a:r>
            <a:r>
              <a:rPr lang="zh-CN" altLang="en-US" sz="48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外</a:t>
            </a:r>
            <a:r>
              <a:rPr lang="zh-CN" altLang="en-US" sz="4800" b="1" spc="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排序</a:t>
            </a:r>
          </a:p>
        </p:txBody>
      </p:sp>
      <p:sp>
        <p:nvSpPr>
          <p:cNvPr id="4" name="矩形 3"/>
          <p:cNvSpPr/>
          <p:nvPr/>
        </p:nvSpPr>
        <p:spPr>
          <a:xfrm>
            <a:off x="-310515" y="5412105"/>
            <a:ext cx="12630150" cy="762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-40640" y="-329565"/>
            <a:ext cx="12360275" cy="4214495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40640" y="6348730"/>
            <a:ext cx="12360275" cy="630555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00">
        <p:blinds dir="vert"/>
      </p:transition>
    </mc:Choice>
    <mc:Fallback xmlns="">
      <p:transition spd="slow" advTm="5000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2B0468BF-B201-4572-83C5-E1DE5DC6A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graphicFrame>
        <p:nvGraphicFramePr>
          <p:cNvPr id="39" name="表格 38">
            <a:extLst>
              <a:ext uri="{FF2B5EF4-FFF2-40B4-BE49-F238E27FC236}">
                <a16:creationId xmlns:a16="http://schemas.microsoft.com/office/drawing/2014/main" id="{795FC281-723C-4981-8EEA-FF98298B0E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9770392"/>
              </p:ext>
            </p:extLst>
          </p:nvPr>
        </p:nvGraphicFramePr>
        <p:xfrm>
          <a:off x="2826327" y="19504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" name="表格 39">
            <a:extLst>
              <a:ext uri="{FF2B5EF4-FFF2-40B4-BE49-F238E27FC236}">
                <a16:creationId xmlns:a16="http://schemas.microsoft.com/office/drawing/2014/main" id="{2162EE40-6A89-42B2-BFD9-E7EEF5EC36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3079324"/>
              </p:ext>
            </p:extLst>
          </p:nvPr>
        </p:nvGraphicFramePr>
        <p:xfrm>
          <a:off x="3740727" y="19250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" name="表格 40">
            <a:extLst>
              <a:ext uri="{FF2B5EF4-FFF2-40B4-BE49-F238E27FC236}">
                <a16:creationId xmlns:a16="http://schemas.microsoft.com/office/drawing/2014/main" id="{0C887200-C563-4252-8870-969D025D3D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6646764"/>
              </p:ext>
            </p:extLst>
          </p:nvPr>
        </p:nvGraphicFramePr>
        <p:xfrm>
          <a:off x="4655127" y="19250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BB5CEC96-91AA-4889-AD0A-F77ABF6294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8229288"/>
              </p:ext>
            </p:extLst>
          </p:nvPr>
        </p:nvGraphicFramePr>
        <p:xfrm>
          <a:off x="5569527" y="19250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A9A5CDDE-B1E2-4605-AD53-0633C8A2F1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3761320"/>
              </p:ext>
            </p:extLst>
          </p:nvPr>
        </p:nvGraphicFramePr>
        <p:xfrm>
          <a:off x="6636327" y="19250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741E84E2-621F-4E41-8686-A14D01E89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2767851"/>
              </p:ext>
            </p:extLst>
          </p:nvPr>
        </p:nvGraphicFramePr>
        <p:xfrm>
          <a:off x="7474527" y="1925037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5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131127" y="2458437"/>
            <a:ext cx="222250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42302" y="2458437"/>
            <a:ext cx="403225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7" name="直接连接符 324672">
            <a:extLst>
              <a:ext uri="{FF2B5EF4-FFF2-40B4-BE49-F238E27FC236}">
                <a16:creationId xmlns:a16="http://schemas.microsoft.com/office/drawing/2014/main" id="{D8EE1035-408B-4D9C-A74F-3013EC63016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83727" y="2458437"/>
            <a:ext cx="342900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直接连接符 324673">
            <a:extLst>
              <a:ext uri="{FF2B5EF4-FFF2-40B4-BE49-F238E27FC236}">
                <a16:creationId xmlns:a16="http://schemas.microsoft.com/office/drawing/2014/main" id="{A2214F54-C57C-499D-B2C6-7AAEE9D165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69502" y="2458437"/>
            <a:ext cx="428625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直接连接符 324674">
            <a:extLst>
              <a:ext uri="{FF2B5EF4-FFF2-40B4-BE49-F238E27FC236}">
                <a16:creationId xmlns:a16="http://schemas.microsoft.com/office/drawing/2014/main" id="{CFA8B631-3A87-416F-8C70-4DDC8F22C97D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1127" y="2458437"/>
            <a:ext cx="301625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直接连接符 324675">
            <a:extLst>
              <a:ext uri="{FF2B5EF4-FFF2-40B4-BE49-F238E27FC236}">
                <a16:creationId xmlns:a16="http://schemas.microsoft.com/office/drawing/2014/main" id="{4383F4A9-2A77-490B-8468-7EE98EEF038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314190" y="2458437"/>
            <a:ext cx="465137" cy="4445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文本框 324676">
            <a:extLst>
              <a:ext uri="{FF2B5EF4-FFF2-40B4-BE49-F238E27FC236}">
                <a16:creationId xmlns:a16="http://schemas.microsoft.com/office/drawing/2014/main" id="{8DF7D924-B977-42B9-A057-30F6DC3C91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8702" y="1467837"/>
            <a:ext cx="6264275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     R2          R3            R4             R5          R6</a:t>
            </a:r>
          </a:p>
        </p:txBody>
      </p:sp>
      <p:sp>
        <p:nvSpPr>
          <p:cNvPr id="52" name="文本框 324677">
            <a:extLst>
              <a:ext uri="{FF2B5EF4-FFF2-40B4-BE49-F238E27FC236}">
                <a16:creationId xmlns:a16="http://schemas.microsoft.com/office/drawing/2014/main" id="{2B452461-8585-4C9F-B088-FA68554679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34690" y="3017237"/>
            <a:ext cx="6858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R56</a:t>
            </a:r>
          </a:p>
        </p:txBody>
      </p:sp>
      <p:sp>
        <p:nvSpPr>
          <p:cNvPr id="53" name="文本框 324678">
            <a:extLst>
              <a:ext uri="{FF2B5EF4-FFF2-40B4-BE49-F238E27FC236}">
                <a16:creationId xmlns:a16="http://schemas.microsoft.com/office/drawing/2014/main" id="{E41F2BB1-0F85-47EB-AC35-EB79F09431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4340" y="2979137"/>
            <a:ext cx="6858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</a:t>
            </a:r>
          </a:p>
        </p:txBody>
      </p:sp>
      <p:sp>
        <p:nvSpPr>
          <p:cNvPr id="54" name="文本框 324679">
            <a:extLst>
              <a:ext uri="{FF2B5EF4-FFF2-40B4-BE49-F238E27FC236}">
                <a16:creationId xmlns:a16="http://schemas.microsoft.com/office/drawing/2014/main" id="{9C6ACA8E-5CD0-4FB7-9004-A8343A5C4C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4127" y="2979137"/>
            <a:ext cx="6096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R34</a:t>
            </a:r>
          </a:p>
        </p:txBody>
      </p:sp>
      <p:graphicFrame>
        <p:nvGraphicFramePr>
          <p:cNvPr id="55" name="表格 54">
            <a:extLst>
              <a:ext uri="{FF2B5EF4-FFF2-40B4-BE49-F238E27FC236}">
                <a16:creationId xmlns:a16="http://schemas.microsoft.com/office/drawing/2014/main" id="{00B8D04C-3633-4D2A-8B07-04DCA594DD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916694"/>
              </p:ext>
            </p:extLst>
          </p:nvPr>
        </p:nvGraphicFramePr>
        <p:xfrm>
          <a:off x="2902527" y="2902937"/>
          <a:ext cx="1114428" cy="609600"/>
        </p:xfrm>
        <a:graphic>
          <a:graphicData uri="http://schemas.openxmlformats.org/drawingml/2006/table">
            <a:tbl>
              <a:tblPr/>
              <a:tblGrid>
                <a:gridCol w="18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96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" name="表格 55">
            <a:extLst>
              <a:ext uri="{FF2B5EF4-FFF2-40B4-BE49-F238E27FC236}">
                <a16:creationId xmlns:a16="http://schemas.microsoft.com/office/drawing/2014/main" id="{CF61886B-5853-44B1-817E-D0BB95C1FD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4262315"/>
              </p:ext>
            </p:extLst>
          </p:nvPr>
        </p:nvGraphicFramePr>
        <p:xfrm>
          <a:off x="4807527" y="2902937"/>
          <a:ext cx="1114428" cy="609600"/>
        </p:xfrm>
        <a:graphic>
          <a:graphicData uri="http://schemas.openxmlformats.org/drawingml/2006/table">
            <a:tbl>
              <a:tblPr/>
              <a:tblGrid>
                <a:gridCol w="18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96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7" name="表格 56">
            <a:extLst>
              <a:ext uri="{FF2B5EF4-FFF2-40B4-BE49-F238E27FC236}">
                <a16:creationId xmlns:a16="http://schemas.microsoft.com/office/drawing/2014/main" id="{FFD4FC84-4E5E-4A1B-802B-495D0F94DC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4278780"/>
              </p:ext>
            </p:extLst>
          </p:nvPr>
        </p:nvGraphicFramePr>
        <p:xfrm>
          <a:off x="6788727" y="2902937"/>
          <a:ext cx="1114428" cy="609600"/>
        </p:xfrm>
        <a:graphic>
          <a:graphicData uri="http://schemas.openxmlformats.org/drawingml/2006/table">
            <a:tbl>
              <a:tblPr/>
              <a:tblGrid>
                <a:gridCol w="185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7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096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166" marR="8016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8" name="直接连接符 324728">
            <a:extLst>
              <a:ext uri="{FF2B5EF4-FFF2-40B4-BE49-F238E27FC236}">
                <a16:creationId xmlns:a16="http://schemas.microsoft.com/office/drawing/2014/main" id="{90C5EF2A-F3CD-42D0-9FF5-5D0FBD4535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6402" y="3477612"/>
            <a:ext cx="935038" cy="6492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直接连接符 324729">
            <a:extLst>
              <a:ext uri="{FF2B5EF4-FFF2-40B4-BE49-F238E27FC236}">
                <a16:creationId xmlns:a16="http://schemas.microsoft.com/office/drawing/2014/main" id="{4F6A25CB-790A-40AA-B04C-29C27F6D139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8927" y="3550637"/>
            <a:ext cx="719138" cy="5762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直接连接符 324730">
            <a:extLst>
              <a:ext uri="{FF2B5EF4-FFF2-40B4-BE49-F238E27FC236}">
                <a16:creationId xmlns:a16="http://schemas.microsoft.com/office/drawing/2014/main" id="{C9ECD3DC-0EA4-429B-AA41-BE446FA391B2}"/>
              </a:ext>
            </a:extLst>
          </p:cNvPr>
          <p:cNvSpPr>
            <a:spLocks noChangeShapeType="1"/>
          </p:cNvSpPr>
          <p:nvPr/>
        </p:nvSpPr>
        <p:spPr bwMode="auto">
          <a:xfrm>
            <a:off x="4590040" y="4846037"/>
            <a:ext cx="1571625" cy="5762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直接连接符 324731">
            <a:extLst>
              <a:ext uri="{FF2B5EF4-FFF2-40B4-BE49-F238E27FC236}">
                <a16:creationId xmlns:a16="http://schemas.microsoft.com/office/drawing/2014/main" id="{9876B9FB-2AB4-4B93-A0D7-82AA3D443FB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06127" y="3550637"/>
            <a:ext cx="990600" cy="18716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文本框 324732">
            <a:extLst>
              <a:ext uri="{FF2B5EF4-FFF2-40B4-BE49-F238E27FC236}">
                <a16:creationId xmlns:a16="http://schemas.microsoft.com/office/drawing/2014/main" id="{B1BAEA91-1425-4FF9-8B79-327EB1F1F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8840" y="4279300"/>
            <a:ext cx="9144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R1234</a:t>
            </a:r>
          </a:p>
        </p:txBody>
      </p:sp>
      <p:sp>
        <p:nvSpPr>
          <p:cNvPr id="63" name="文本框 324733">
            <a:extLst>
              <a:ext uri="{FF2B5EF4-FFF2-40B4-BE49-F238E27FC236}">
                <a16:creationId xmlns:a16="http://schemas.microsoft.com/office/drawing/2014/main" id="{E936A54B-B805-4D47-A625-1CB3F82ED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2640" y="5528662"/>
            <a:ext cx="12192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R123456</a:t>
            </a:r>
          </a:p>
        </p:txBody>
      </p:sp>
      <p:sp>
        <p:nvSpPr>
          <p:cNvPr id="6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7440" y="348237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</a:p>
        </p:txBody>
      </p:sp>
      <p:sp>
        <p:nvSpPr>
          <p:cNvPr id="65" name="文本框 324735">
            <a:extLst>
              <a:ext uri="{FF2B5EF4-FFF2-40B4-BE49-F238E27FC236}">
                <a16:creationId xmlns:a16="http://schemas.microsoft.com/office/drawing/2014/main" id="{9BD4021B-A458-45F1-9140-E21368C40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99640" y="3482375"/>
            <a:ext cx="9144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</a:p>
        </p:txBody>
      </p:sp>
      <p:sp>
        <p:nvSpPr>
          <p:cNvPr id="66" name="文本框 324736">
            <a:extLst>
              <a:ext uri="{FF2B5EF4-FFF2-40B4-BE49-F238E27FC236}">
                <a16:creationId xmlns:a16="http://schemas.microsoft.com/office/drawing/2014/main" id="{54CA927E-B088-4C44-A0A6-CE70050003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4190" y="3477612"/>
            <a:ext cx="9144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</a:p>
        </p:txBody>
      </p:sp>
      <p:sp>
        <p:nvSpPr>
          <p:cNvPr id="67" name="文本框 324737">
            <a:extLst>
              <a:ext uri="{FF2B5EF4-FFF2-40B4-BE49-F238E27FC236}">
                <a16:creationId xmlns:a16="http://schemas.microsoft.com/office/drawing/2014/main" id="{C7D9FF14-FBEA-45E2-894C-0F3FD505C0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3377" y="4846037"/>
            <a:ext cx="914400" cy="41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3000</a:t>
            </a:r>
          </a:p>
        </p:txBody>
      </p:sp>
      <p:sp>
        <p:nvSpPr>
          <p:cNvPr id="68" name="文本框 324738">
            <a:extLst>
              <a:ext uri="{FF2B5EF4-FFF2-40B4-BE49-F238E27FC236}">
                <a16:creationId xmlns:a16="http://schemas.microsoft.com/office/drawing/2014/main" id="{BDBBCE90-51BC-475D-A1F5-D2D2B0D51A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5462" y="6178104"/>
            <a:ext cx="2819400" cy="453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个记录整体有序</a:t>
            </a:r>
          </a:p>
        </p:txBody>
      </p:sp>
      <p:sp>
        <p:nvSpPr>
          <p:cNvPr id="69" name="文本框 324739">
            <a:extLst>
              <a:ext uri="{FF2B5EF4-FFF2-40B4-BE49-F238E27FC236}">
                <a16:creationId xmlns:a16="http://schemas.microsoft.com/office/drawing/2014/main" id="{751ECB7C-3871-4010-B28B-82DF6E83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1477" y="2958992"/>
            <a:ext cx="1143000" cy="48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遍</a:t>
            </a:r>
          </a:p>
        </p:txBody>
      </p:sp>
      <p:sp>
        <p:nvSpPr>
          <p:cNvPr id="70" name="文本框 324740">
            <a:extLst>
              <a:ext uri="{FF2B5EF4-FFF2-40B4-BE49-F238E27FC236}">
                <a16:creationId xmlns:a16="http://schemas.microsoft.com/office/drawing/2014/main" id="{05D2D664-A340-455F-BF6D-34B952174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1454" y="4207100"/>
            <a:ext cx="1371600" cy="48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2/3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遍</a:t>
            </a:r>
          </a:p>
        </p:txBody>
      </p:sp>
      <p:sp>
        <p:nvSpPr>
          <p:cNvPr id="71" name="文本框 324741">
            <a:extLst>
              <a:ext uri="{FF2B5EF4-FFF2-40B4-BE49-F238E27FC236}">
                <a16:creationId xmlns:a16="http://schemas.microsoft.com/office/drawing/2014/main" id="{D5E228F3-CF47-490D-B910-032C2CF2C6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7754" y="5528662"/>
            <a:ext cx="990600" cy="48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遍</a:t>
            </a:r>
          </a:p>
        </p:txBody>
      </p:sp>
      <p:graphicFrame>
        <p:nvGraphicFramePr>
          <p:cNvPr id="72" name="表格 71">
            <a:extLst>
              <a:ext uri="{FF2B5EF4-FFF2-40B4-BE49-F238E27FC236}">
                <a16:creationId xmlns:a16="http://schemas.microsoft.com/office/drawing/2014/main" id="{C2BA170A-B3D4-4B05-95E3-DD9D072ED4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5425276"/>
              </p:ext>
            </p:extLst>
          </p:nvPr>
        </p:nvGraphicFramePr>
        <p:xfrm>
          <a:off x="3370840" y="4126900"/>
          <a:ext cx="2446332" cy="685800"/>
        </p:xfrm>
        <a:graphic>
          <a:graphicData uri="http://schemas.openxmlformats.org/drawingml/2006/table">
            <a:tbl>
              <a:tblPr/>
              <a:tblGrid>
                <a:gridCol w="20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0386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6858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228" marR="8922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3" name="表格 72">
            <a:extLst>
              <a:ext uri="{FF2B5EF4-FFF2-40B4-BE49-F238E27FC236}">
                <a16:creationId xmlns:a16="http://schemas.microsoft.com/office/drawing/2014/main" id="{9992F4E4-BE2D-4AD0-8D80-7BAFB05985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1205705"/>
              </p:ext>
            </p:extLst>
          </p:nvPr>
        </p:nvGraphicFramePr>
        <p:xfrm>
          <a:off x="3675640" y="5452462"/>
          <a:ext cx="5638800" cy="590600"/>
        </p:xfrm>
        <a:graphic>
          <a:graphicData uri="http://schemas.openxmlformats.org/drawingml/2006/table">
            <a:tbl>
              <a:tblPr/>
              <a:tblGrid>
                <a:gridCol w="312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4" name="文本框 324810">
            <a:extLst>
              <a:ext uri="{FF2B5EF4-FFF2-40B4-BE49-F238E27FC236}">
                <a16:creationId xmlns:a16="http://schemas.microsoft.com/office/drawing/2014/main" id="{4B182608-F40A-41D0-9F8A-3CE9B981BE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7452" y="946763"/>
            <a:ext cx="7416800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ⅱ ⑵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按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⑴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同样的方法得：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R34, R56, R1234, R123456</a:t>
            </a:r>
          </a:p>
        </p:txBody>
      </p:sp>
      <p:sp>
        <p:nvSpPr>
          <p:cNvPr id="75" name="矩形 7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7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219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/>
      <p:bldP spid="52" grpId="0"/>
      <p:bldP spid="53" grpId="0"/>
      <p:bldP spid="54" grpId="0"/>
      <p:bldP spid="58" grpId="0" animBg="1"/>
      <p:bldP spid="59" grpId="0" animBg="1"/>
      <p:bldP spid="60" grpId="0" animBg="1"/>
      <p:bldP spid="61" grpId="0" animBg="1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7BDF8033-B03A-47B9-9C62-B7EBDC7E13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8B8F8952-2AB7-4E36-B705-D47157104C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0973401"/>
              </p:ext>
            </p:extLst>
          </p:nvPr>
        </p:nvGraphicFramePr>
        <p:xfrm>
          <a:off x="3000335" y="2711158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15F0A4DF-D1F1-491E-AA3E-D69107C466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665435"/>
              </p:ext>
            </p:extLst>
          </p:nvPr>
        </p:nvGraphicFramePr>
        <p:xfrm>
          <a:off x="3914735" y="2685758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8AB2ECA7-D2C9-45CE-9781-21B0F446CF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62432"/>
              </p:ext>
            </p:extLst>
          </p:nvPr>
        </p:nvGraphicFramePr>
        <p:xfrm>
          <a:off x="4829135" y="2685758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" name="文本框 326688">
            <a:extLst>
              <a:ext uri="{FF2B5EF4-FFF2-40B4-BE49-F238E27FC236}">
                <a16:creationId xmlns:a16="http://schemas.microsoft.com/office/drawing/2014/main" id="{DEE47F70-2CD9-4B37-B253-B653B7FA4F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6535" y="2281007"/>
            <a:ext cx="6127750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  R2           R3           R4              R5         R6</a:t>
            </a:r>
          </a:p>
        </p:txBody>
      </p:sp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F77BEC2E-2B32-43B6-A1C6-6E47383241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006964"/>
              </p:ext>
            </p:extLst>
          </p:nvPr>
        </p:nvGraphicFramePr>
        <p:xfrm>
          <a:off x="5743535" y="2685758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959C7F9E-1134-4DCF-87E8-9544D1A829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641194"/>
              </p:ext>
            </p:extLst>
          </p:nvPr>
        </p:nvGraphicFramePr>
        <p:xfrm>
          <a:off x="6810335" y="2685758"/>
          <a:ext cx="558801" cy="590804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34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AEBB991D-B123-494E-8B68-32B5087B51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798373"/>
              </p:ext>
            </p:extLst>
          </p:nvPr>
        </p:nvGraphicFramePr>
        <p:xfrm>
          <a:off x="7648535" y="2685758"/>
          <a:ext cx="558801" cy="590600"/>
        </p:xfrm>
        <a:graphic>
          <a:graphicData uri="http://schemas.openxmlformats.org/drawingml/2006/table">
            <a:tbl>
              <a:tblPr/>
              <a:tblGrid>
                <a:gridCol w="186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0426" marR="80426"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" name="直接连接符 326719">
            <a:extLst>
              <a:ext uri="{FF2B5EF4-FFF2-40B4-BE49-F238E27FC236}">
                <a16:creationId xmlns:a16="http://schemas.microsoft.com/office/drawing/2014/main" id="{A315DB2C-D780-4477-826F-B953DD901411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5135" y="3219158"/>
            <a:ext cx="9144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直接连接符 326720">
            <a:extLst>
              <a:ext uri="{FF2B5EF4-FFF2-40B4-BE49-F238E27FC236}">
                <a16:creationId xmlns:a16="http://schemas.microsoft.com/office/drawing/2014/main" id="{AC0BB64C-67AE-4A4E-8C10-04E054C3D652}"/>
              </a:ext>
            </a:extLst>
          </p:cNvPr>
          <p:cNvSpPr>
            <a:spLocks noChangeShapeType="1"/>
          </p:cNvSpPr>
          <p:nvPr/>
        </p:nvSpPr>
        <p:spPr bwMode="auto">
          <a:xfrm>
            <a:off x="4219535" y="3219158"/>
            <a:ext cx="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直接连接符 326721">
            <a:extLst>
              <a:ext uri="{FF2B5EF4-FFF2-40B4-BE49-F238E27FC236}">
                <a16:creationId xmlns:a16="http://schemas.microsoft.com/office/drawing/2014/main" id="{8A5D2298-FC15-4CB2-ABF8-2E498E47DA6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95735" y="3219158"/>
            <a:ext cx="8382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直接连接符 326722">
            <a:extLst>
              <a:ext uri="{FF2B5EF4-FFF2-40B4-BE49-F238E27FC236}">
                <a16:creationId xmlns:a16="http://schemas.microsoft.com/office/drawing/2014/main" id="{F2278825-C1C8-4EA2-8C4F-071533A55C23}"/>
              </a:ext>
            </a:extLst>
          </p:cNvPr>
          <p:cNvSpPr>
            <a:spLocks noChangeShapeType="1"/>
          </p:cNvSpPr>
          <p:nvPr/>
        </p:nvSpPr>
        <p:spPr bwMode="auto">
          <a:xfrm>
            <a:off x="6048335" y="3219158"/>
            <a:ext cx="6858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直接连接符 326723">
            <a:extLst>
              <a:ext uri="{FF2B5EF4-FFF2-40B4-BE49-F238E27FC236}">
                <a16:creationId xmlns:a16="http://schemas.microsoft.com/office/drawing/2014/main" id="{B72A9DBE-03F5-4278-A3D7-F856C57405F0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5135" y="3219158"/>
            <a:ext cx="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直接连接符 326724">
            <a:extLst>
              <a:ext uri="{FF2B5EF4-FFF2-40B4-BE49-F238E27FC236}">
                <a16:creationId xmlns:a16="http://schemas.microsoft.com/office/drawing/2014/main" id="{D263D60B-EFA5-4EB2-9E22-8774B01B042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91335" y="3219158"/>
            <a:ext cx="7620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直接连接符 326725">
            <a:extLst>
              <a:ext uri="{FF2B5EF4-FFF2-40B4-BE49-F238E27FC236}">
                <a16:creationId xmlns:a16="http://schemas.microsoft.com/office/drawing/2014/main" id="{2A929841-84EE-4243-8090-DF4E0F0A2BBE}"/>
              </a:ext>
            </a:extLst>
          </p:cNvPr>
          <p:cNvSpPr>
            <a:spLocks noChangeShapeType="1"/>
          </p:cNvSpPr>
          <p:nvPr/>
        </p:nvSpPr>
        <p:spPr bwMode="auto">
          <a:xfrm>
            <a:off x="4219535" y="4590758"/>
            <a:ext cx="12954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直接连接符 326726">
            <a:extLst>
              <a:ext uri="{FF2B5EF4-FFF2-40B4-BE49-F238E27FC236}">
                <a16:creationId xmlns:a16="http://schemas.microsoft.com/office/drawing/2014/main" id="{4C664B56-141A-4E29-AB73-68C241A85C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91135" y="4590758"/>
            <a:ext cx="1295400" cy="685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文本框 326727">
            <a:extLst>
              <a:ext uri="{FF2B5EF4-FFF2-40B4-BE49-F238E27FC236}">
                <a16:creationId xmlns:a16="http://schemas.microsoft.com/office/drawing/2014/main" id="{78DB669C-9F83-4AAF-B570-88DF154A4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9379" y="5962358"/>
            <a:ext cx="7118350" cy="489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完成全部记录的归并要把（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）个记录读写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遍。</a:t>
            </a:r>
          </a:p>
        </p:txBody>
      </p:sp>
      <p:graphicFrame>
        <p:nvGraphicFramePr>
          <p:cNvPr id="39" name="表格 38">
            <a:extLst>
              <a:ext uri="{FF2B5EF4-FFF2-40B4-BE49-F238E27FC236}">
                <a16:creationId xmlns:a16="http://schemas.microsoft.com/office/drawing/2014/main" id="{DD1A522C-D50A-4D47-8818-1B5057BE5C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3755368"/>
              </p:ext>
            </p:extLst>
          </p:nvPr>
        </p:nvGraphicFramePr>
        <p:xfrm>
          <a:off x="3076535" y="5276558"/>
          <a:ext cx="5638800" cy="590600"/>
        </p:xfrm>
        <a:graphic>
          <a:graphicData uri="http://schemas.openxmlformats.org/drawingml/2006/table">
            <a:tbl>
              <a:tblPr/>
              <a:tblGrid>
                <a:gridCol w="312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12738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1432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12737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" name="表格 39">
            <a:extLst>
              <a:ext uri="{FF2B5EF4-FFF2-40B4-BE49-F238E27FC236}">
                <a16:creationId xmlns:a16="http://schemas.microsoft.com/office/drawing/2014/main" id="{78CD4120-39EA-4BC8-8CFB-CD53426E7D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8979115"/>
              </p:ext>
            </p:extLst>
          </p:nvPr>
        </p:nvGraphicFramePr>
        <p:xfrm>
          <a:off x="3301959" y="3904958"/>
          <a:ext cx="2136776" cy="685800"/>
        </p:xfrm>
        <a:graphic>
          <a:graphicData uri="http://schemas.openxmlformats.org/drawingml/2006/table">
            <a:tbl>
              <a:tblPr/>
              <a:tblGrid>
                <a:gridCol w="343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9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7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9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9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02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858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zh-CN" sz="22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  9</a:t>
                      </a:r>
                      <a:r>
                        <a:rPr lang="zh-CN" altLang="en-US" sz="22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块</a:t>
                      </a: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8270" marR="88270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" name="表格 40">
            <a:extLst>
              <a:ext uri="{FF2B5EF4-FFF2-40B4-BE49-F238E27FC236}">
                <a16:creationId xmlns:a16="http://schemas.microsoft.com/office/drawing/2014/main" id="{A29B0B7E-5368-48DF-8A45-7DBE7ECD4A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6255823"/>
              </p:ext>
            </p:extLst>
          </p:nvPr>
        </p:nvGraphicFramePr>
        <p:xfrm>
          <a:off x="6123741" y="3892559"/>
          <a:ext cx="2135187" cy="685800"/>
        </p:xfrm>
        <a:graphic>
          <a:graphicData uri="http://schemas.openxmlformats.org/drawingml/2006/table">
            <a:tbl>
              <a:tblPr/>
              <a:tblGrid>
                <a:gridCol w="347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9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01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40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57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858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zh-CN" sz="22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  9</a:t>
                      </a:r>
                      <a:r>
                        <a:rPr lang="zh-CN" altLang="en-US" sz="2200" b="1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块</a:t>
                      </a: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9304" marR="89304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2" name="文本框 326801">
            <a:extLst>
              <a:ext uri="{FF2B5EF4-FFF2-40B4-BE49-F238E27FC236}">
                <a16:creationId xmlns:a16="http://schemas.microsoft.com/office/drawing/2014/main" id="{8AB13AF6-23E0-42F8-9281-27ADD7C01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2723" y="978766"/>
            <a:ext cx="8335638" cy="1452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建立初始归并段要把全部记录（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）读写一遍，完成全部记录的归并要把（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）个记录读写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8/3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遍。下面分析三路归并的情况：</a:t>
            </a:r>
          </a:p>
        </p:txBody>
      </p:sp>
      <p:sp>
        <p:nvSpPr>
          <p:cNvPr id="43" name="矩形 42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45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7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8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50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88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AED0A8A4-E2C7-43CE-81BA-770344444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4" name="文本框 328709">
            <a:extLst>
              <a:ext uri="{FF2B5EF4-FFF2-40B4-BE49-F238E27FC236}">
                <a16:creationId xmlns:a16="http://schemas.microsoft.com/office/drawing/2014/main" id="{9335737A-7996-4D18-96BB-E85F89FB51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0755" y="1143434"/>
            <a:ext cx="8497887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结论：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个初始归并段进行 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K 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路归并时，归并的趟数为：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 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s = </a:t>
            </a:r>
            <a:r>
              <a:rPr lang="en-US" altLang="zh-CN" b="1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log</a:t>
            </a:r>
            <a:r>
              <a:rPr lang="en-US" altLang="zh-CN" b="1" baseline="-250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K</a:t>
            </a:r>
            <a:r>
              <a:rPr lang="en-US" altLang="zh-CN" b="1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endParaRPr lang="en-US" altLang="zh-CN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1910754" y="2196030"/>
            <a:ext cx="8497888" cy="393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证明：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设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为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的整幂次，即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 = 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（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为整数）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     第一趟归并得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s-1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个为归并段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第二趟归并得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s-2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个为归并段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               …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第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s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趟归并得 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 err="1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-s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= 1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由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M=K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，有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= 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endParaRPr lang="en-US" altLang="zh-CN" sz="2400" b="1" dirty="0">
              <a:solidFill>
                <a:srgbClr val="000000"/>
              </a:solidFill>
              <a:cs typeface="+mn-ea"/>
              <a:sym typeface="+mn-lt"/>
            </a:endParaRP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当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不是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的整幂次时，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s-1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&lt; m &lt;= 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归并趟数是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的上界函数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79488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27CECB89-E34D-4EF3-8476-3856FD2837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24647681-EE24-4763-AA43-95843FFB91D6}"/>
              </a:ext>
            </a:extLst>
          </p:cNvPr>
          <p:cNvGrpSpPr/>
          <p:nvPr/>
        </p:nvGrpSpPr>
        <p:grpSpPr>
          <a:xfrm>
            <a:off x="1678718" y="3046792"/>
            <a:ext cx="5957874" cy="2771104"/>
            <a:chOff x="1578697" y="2863577"/>
            <a:chExt cx="6553200" cy="3048000"/>
          </a:xfrm>
        </p:grpSpPr>
        <p:sp>
          <p:nvSpPr>
            <p:cNvPr id="33" name="椭圆 330754">
              <a:extLst>
                <a:ext uri="{FF2B5EF4-FFF2-40B4-BE49-F238E27FC236}">
                  <a16:creationId xmlns:a16="http://schemas.microsoft.com/office/drawing/2014/main" id="{A372C81D-8065-430A-82C9-377E15E9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9897" y="28635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34" name="椭圆 330755">
              <a:extLst>
                <a:ext uri="{FF2B5EF4-FFF2-40B4-BE49-F238E27FC236}">
                  <a16:creationId xmlns:a16="http://schemas.microsoft.com/office/drawing/2014/main" id="{79BDCFDA-38D5-4D47-8F44-4526B2509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66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12</a:t>
              </a:r>
            </a:p>
          </p:txBody>
        </p:sp>
        <p:sp>
          <p:nvSpPr>
            <p:cNvPr id="35" name="椭圆 330756">
              <a:extLst>
                <a:ext uri="{FF2B5EF4-FFF2-40B4-BE49-F238E27FC236}">
                  <a16:creationId xmlns:a16="http://schemas.microsoft.com/office/drawing/2014/main" id="{0784C1CC-A227-4C72-B3D8-F43642FE6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0497" y="28635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6</a:t>
              </a:r>
            </a:p>
          </p:txBody>
        </p:sp>
        <p:sp>
          <p:nvSpPr>
            <p:cNvPr id="36" name="椭圆 330757">
              <a:extLst>
                <a:ext uri="{FF2B5EF4-FFF2-40B4-BE49-F238E27FC236}">
                  <a16:creationId xmlns:a16="http://schemas.microsoft.com/office/drawing/2014/main" id="{751D45AE-22D0-4A91-A41E-4FF53D20AA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9297" y="28635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37" name="椭圆 330758">
              <a:extLst>
                <a:ext uri="{FF2B5EF4-FFF2-40B4-BE49-F238E27FC236}">
                  <a16:creationId xmlns:a16="http://schemas.microsoft.com/office/drawing/2014/main" id="{BD3118D9-BEF4-456A-A3D7-901941499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60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24</a:t>
              </a:r>
            </a:p>
          </p:txBody>
        </p:sp>
        <p:sp>
          <p:nvSpPr>
            <p:cNvPr id="38" name="椭圆 330759">
              <a:extLst>
                <a:ext uri="{FF2B5EF4-FFF2-40B4-BE49-F238E27FC236}">
                  <a16:creationId xmlns:a16="http://schemas.microsoft.com/office/drawing/2014/main" id="{9E94B908-868C-4373-B605-66BD9801A1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16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18</a:t>
              </a:r>
            </a:p>
          </p:txBody>
        </p:sp>
        <p:sp>
          <p:nvSpPr>
            <p:cNvPr id="39" name="椭圆 330760">
              <a:extLst>
                <a:ext uri="{FF2B5EF4-FFF2-40B4-BE49-F238E27FC236}">
                  <a16:creationId xmlns:a16="http://schemas.microsoft.com/office/drawing/2014/main" id="{A74AC7C7-3BE6-44CB-B6E3-AEF7BD2C86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72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17</a:t>
              </a:r>
            </a:p>
          </p:txBody>
        </p:sp>
        <p:sp>
          <p:nvSpPr>
            <p:cNvPr id="40" name="椭圆 330761">
              <a:extLst>
                <a:ext uri="{FF2B5EF4-FFF2-40B4-BE49-F238E27FC236}">
                  <a16:creationId xmlns:a16="http://schemas.microsoft.com/office/drawing/2014/main" id="{AB01A5A5-79F6-4946-9DA2-01630F3EE7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30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9</a:t>
              </a:r>
            </a:p>
          </p:txBody>
        </p:sp>
        <p:sp>
          <p:nvSpPr>
            <p:cNvPr id="41" name="椭圆 330762">
              <a:extLst>
                <a:ext uri="{FF2B5EF4-FFF2-40B4-BE49-F238E27FC236}">
                  <a16:creationId xmlns:a16="http://schemas.microsoft.com/office/drawing/2014/main" id="{6B1D830C-1A89-499E-916B-56F792793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9897" y="3701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11</a:t>
              </a:r>
            </a:p>
          </p:txBody>
        </p:sp>
        <p:sp>
          <p:nvSpPr>
            <p:cNvPr id="42" name="椭圆 330763">
              <a:extLst>
                <a:ext uri="{FF2B5EF4-FFF2-40B4-BE49-F238E27FC236}">
                  <a16:creationId xmlns:a16="http://schemas.microsoft.com/office/drawing/2014/main" id="{14632172-31DD-49D4-BFD4-539F43709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07897" y="4463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59</a:t>
              </a:r>
            </a:p>
          </p:txBody>
        </p:sp>
        <p:sp>
          <p:nvSpPr>
            <p:cNvPr id="43" name="椭圆 330764">
              <a:extLst>
                <a:ext uri="{FF2B5EF4-FFF2-40B4-BE49-F238E27FC236}">
                  <a16:creationId xmlns:a16="http://schemas.microsoft.com/office/drawing/2014/main" id="{B486B6FF-3DC5-4E6B-92DF-6EEB50684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097" y="44637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32</a:t>
              </a:r>
            </a:p>
          </p:txBody>
        </p:sp>
        <p:sp>
          <p:nvSpPr>
            <p:cNvPr id="44" name="椭圆 330765">
              <a:extLst>
                <a:ext uri="{FF2B5EF4-FFF2-40B4-BE49-F238E27FC236}">
                  <a16:creationId xmlns:a16="http://schemas.microsoft.com/office/drawing/2014/main" id="{4907E023-E49B-4F14-A5C3-F28BCDB7A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9097" y="5454377"/>
              <a:ext cx="685800" cy="457200"/>
            </a:xfrm>
            <a:prstGeom prst="ellipse">
              <a:avLst/>
            </a:prstGeom>
            <a:solidFill>
              <a:srgbClr val="CCEC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91</a:t>
              </a:r>
            </a:p>
          </p:txBody>
        </p:sp>
        <p:sp>
          <p:nvSpPr>
            <p:cNvPr id="45" name="椭圆 330766">
              <a:extLst>
                <a:ext uri="{FF2B5EF4-FFF2-40B4-BE49-F238E27FC236}">
                  <a16:creationId xmlns:a16="http://schemas.microsoft.com/office/drawing/2014/main" id="{1F52FDC2-6E3D-49B0-A8D1-E009244024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8697" y="4539977"/>
              <a:ext cx="685800" cy="457200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0</a:t>
              </a:r>
            </a:p>
          </p:txBody>
        </p:sp>
        <p:sp>
          <p:nvSpPr>
            <p:cNvPr id="46" name="直接连接符 330767">
              <a:extLst>
                <a:ext uri="{FF2B5EF4-FFF2-40B4-BE49-F238E27FC236}">
                  <a16:creationId xmlns:a16="http://schemas.microsoft.com/office/drawing/2014/main" id="{D46A1BB2-9D3B-43A5-BEB7-733A9CE9DF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4097" y="3320777"/>
              <a:ext cx="990600" cy="3810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直接连接符 330768">
              <a:extLst>
                <a:ext uri="{FF2B5EF4-FFF2-40B4-BE49-F238E27FC236}">
                  <a16:creationId xmlns:a16="http://schemas.microsoft.com/office/drawing/2014/main" id="{8F90AB63-1074-4C4D-AEC8-EBA4360C1F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40897" y="3320777"/>
              <a:ext cx="0" cy="4572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直接连接符 330769">
              <a:extLst>
                <a:ext uri="{FF2B5EF4-FFF2-40B4-BE49-F238E27FC236}">
                  <a16:creationId xmlns:a16="http://schemas.microsoft.com/office/drawing/2014/main" id="{B90B8560-3125-4F15-B0DF-37BE413C43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40897" y="3320777"/>
              <a:ext cx="990600" cy="3810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直接连接符 330770">
              <a:extLst>
                <a:ext uri="{FF2B5EF4-FFF2-40B4-BE49-F238E27FC236}">
                  <a16:creationId xmlns:a16="http://schemas.microsoft.com/office/drawing/2014/main" id="{770F4A1D-E302-4D8B-A4C1-343EFEA400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12697" y="4158977"/>
              <a:ext cx="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直接连接符 330771">
              <a:extLst>
                <a:ext uri="{FF2B5EF4-FFF2-40B4-BE49-F238E27FC236}">
                  <a16:creationId xmlns:a16="http://schemas.microsoft.com/office/drawing/2014/main" id="{64E4461F-0856-4DD4-962A-96B7059827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98297" y="4158977"/>
              <a:ext cx="91440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直接连接符 330772">
              <a:extLst>
                <a:ext uri="{FF2B5EF4-FFF2-40B4-BE49-F238E27FC236}">
                  <a16:creationId xmlns:a16="http://schemas.microsoft.com/office/drawing/2014/main" id="{3F3A0DA9-1EA2-4D16-9EB9-E31750B56F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912697" y="4158977"/>
              <a:ext cx="91440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直接连接符 330773">
              <a:extLst>
                <a:ext uri="{FF2B5EF4-FFF2-40B4-BE49-F238E27FC236}">
                  <a16:creationId xmlns:a16="http://schemas.microsoft.com/office/drawing/2014/main" id="{CCEECE51-EF4A-406A-B0EA-4E5E136281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40897" y="4158977"/>
              <a:ext cx="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直接连接符 330774">
              <a:extLst>
                <a:ext uri="{FF2B5EF4-FFF2-40B4-BE49-F238E27FC236}">
                  <a16:creationId xmlns:a16="http://schemas.microsoft.com/office/drawing/2014/main" id="{4057EA9B-A6D8-4F04-8AE0-E973AA9F34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4097" y="4158977"/>
              <a:ext cx="106680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直接连接符 330775">
              <a:extLst>
                <a:ext uri="{FF2B5EF4-FFF2-40B4-BE49-F238E27FC236}">
                  <a16:creationId xmlns:a16="http://schemas.microsoft.com/office/drawing/2014/main" id="{388B09E8-0214-430B-A9A0-F4E23BEF79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40897" y="4158977"/>
              <a:ext cx="1066800" cy="3048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直接连接符 330776">
              <a:extLst>
                <a:ext uri="{FF2B5EF4-FFF2-40B4-BE49-F238E27FC236}">
                  <a16:creationId xmlns:a16="http://schemas.microsoft.com/office/drawing/2014/main" id="{8874599F-7D41-4875-927E-247C90CB58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40897" y="4920977"/>
              <a:ext cx="1066800" cy="5334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直接连接符 330777">
              <a:extLst>
                <a:ext uri="{FF2B5EF4-FFF2-40B4-BE49-F238E27FC236}">
                  <a16:creationId xmlns:a16="http://schemas.microsoft.com/office/drawing/2014/main" id="{BBFB092F-E10E-4266-B0A1-CA10E9FBED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83897" y="4920977"/>
              <a:ext cx="1828800" cy="5334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直接连接符 330778">
              <a:extLst>
                <a:ext uri="{FF2B5EF4-FFF2-40B4-BE49-F238E27FC236}">
                  <a16:creationId xmlns:a16="http://schemas.microsoft.com/office/drawing/2014/main" id="{435D00C1-5991-41F4-AABF-B2B7D0261E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59697" y="4997177"/>
              <a:ext cx="3124200" cy="4572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直接连接符 330779">
              <a:extLst>
                <a:ext uri="{FF2B5EF4-FFF2-40B4-BE49-F238E27FC236}">
                  <a16:creationId xmlns:a16="http://schemas.microsoft.com/office/drawing/2014/main" id="{CCD0EDA6-DEDA-40BF-B3A7-834E36B125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83897" y="4920977"/>
              <a:ext cx="1828800" cy="5334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330780">
            <a:extLst>
              <a:ext uri="{FF2B5EF4-FFF2-40B4-BE49-F238E27FC236}">
                <a16:creationId xmlns:a16="http://schemas.microsoft.com/office/drawing/2014/main" id="{B1D7893F-2C71-429A-A404-EC9597118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3993" y="5315648"/>
            <a:ext cx="5681147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WPL=(2+3+6)*3+(9+12) *2+(17+18+24)*2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=193</a:t>
            </a:r>
          </a:p>
        </p:txBody>
      </p:sp>
      <p:sp>
        <p:nvSpPr>
          <p:cNvPr id="60" name="文本框 330781">
            <a:extLst>
              <a:ext uri="{FF2B5EF4-FFF2-40B4-BE49-F238E27FC236}">
                <a16:creationId xmlns:a16="http://schemas.microsoft.com/office/drawing/2014/main" id="{C1CAD351-D5A6-4CD7-83E1-E63E4F1892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3376" y="6240716"/>
            <a:ext cx="3960813" cy="45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读写次数＝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WPL*2 =386</a:t>
            </a:r>
          </a:p>
        </p:txBody>
      </p:sp>
      <p:sp>
        <p:nvSpPr>
          <p:cNvPr id="61" name="文本框 330782">
            <a:extLst>
              <a:ext uri="{FF2B5EF4-FFF2-40B4-BE49-F238E27FC236}">
                <a16:creationId xmlns:a16="http://schemas.microsoft.com/office/drawing/2014/main" id="{A0236AC7-CF5D-40FC-981E-51A18661A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47915" y="2230539"/>
            <a:ext cx="581698" cy="3992563"/>
          </a:xfrm>
          <a:prstGeom prst="rect">
            <a:avLst/>
          </a:prstGeom>
          <a:solidFill>
            <a:srgbClr val="CCE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权值愈小的结点，离根愈近？</a:t>
            </a:r>
          </a:p>
        </p:txBody>
      </p:sp>
      <p:sp>
        <p:nvSpPr>
          <p:cNvPr id="62" name="文本框 330783">
            <a:extLst>
              <a:ext uri="{FF2B5EF4-FFF2-40B4-BE49-F238E27FC236}">
                <a16:creationId xmlns:a16="http://schemas.microsoft.com/office/drawing/2014/main" id="{472DF9C3-229F-40B0-B06C-9A5BBDF9B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3159" y="945877"/>
            <a:ext cx="8648280" cy="1452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最佳归并树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设有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8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个初始归并段，其长度（以外存物理块为单位）分别为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12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17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18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24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，求其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路最佳归并树，并求其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WPL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和对外存的访问次数。</a:t>
            </a:r>
          </a:p>
        </p:txBody>
      </p:sp>
      <p:sp>
        <p:nvSpPr>
          <p:cNvPr id="64" name="矩形 63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66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7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8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0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71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1678718" y="2439779"/>
            <a:ext cx="825867" cy="4532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FF0000"/>
                </a:solidFill>
                <a:cs typeface="+mn-ea"/>
                <a:sym typeface="+mn-lt"/>
              </a:rPr>
              <a:t>解</a:t>
            </a:r>
            <a:r>
              <a:rPr lang="en-US" altLang="zh-CN" sz="2000" b="1" dirty="0">
                <a:solidFill>
                  <a:srgbClr val="FF0000"/>
                </a:solidFill>
                <a:cs typeface="+mn-ea"/>
                <a:sym typeface="+mn-lt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cs typeface="+mn-ea"/>
                <a:sym typeface="+mn-lt"/>
              </a:rPr>
              <a:t>：</a:t>
            </a:r>
            <a:endParaRPr lang="zh-CN" altLang="en-US" sz="2000" dirty="0">
              <a:solidFill>
                <a:srgbClr val="FF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1425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 animBg="1"/>
      <p:bldP spid="6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8D6A1C88-A956-4756-A528-0574AF9D7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31" name="椭圆 332802">
            <a:extLst>
              <a:ext uri="{FF2B5EF4-FFF2-40B4-BE49-F238E27FC236}">
                <a16:creationId xmlns:a16="http://schemas.microsoft.com/office/drawing/2014/main" id="{130F85A6-5167-4C17-8CC8-1A5DBCF8B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26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18</a:t>
            </a:r>
          </a:p>
        </p:txBody>
      </p:sp>
      <p:sp>
        <p:nvSpPr>
          <p:cNvPr id="32" name="椭圆 332803">
            <a:extLst>
              <a:ext uri="{FF2B5EF4-FFF2-40B4-BE49-F238E27FC236}">
                <a16:creationId xmlns:a16="http://schemas.microsoft.com/office/drawing/2014/main" id="{31186EA1-BC4D-4EE2-A656-C9BBD0E1E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68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17</a:t>
            </a:r>
          </a:p>
        </p:txBody>
      </p:sp>
      <p:sp>
        <p:nvSpPr>
          <p:cNvPr id="33" name="椭圆 332804">
            <a:extLst>
              <a:ext uri="{FF2B5EF4-FFF2-40B4-BE49-F238E27FC236}">
                <a16:creationId xmlns:a16="http://schemas.microsoft.com/office/drawing/2014/main" id="{4A268350-38E5-41CD-9463-5132FAD1C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10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12</a:t>
            </a:r>
          </a:p>
        </p:txBody>
      </p:sp>
      <p:sp>
        <p:nvSpPr>
          <p:cNvPr id="34" name="椭圆 332805">
            <a:extLst>
              <a:ext uri="{FF2B5EF4-FFF2-40B4-BE49-F238E27FC236}">
                <a16:creationId xmlns:a16="http://schemas.microsoft.com/office/drawing/2014/main" id="{0AE6E935-2E47-467C-B279-419F618EA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52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9</a:t>
            </a:r>
          </a:p>
        </p:txBody>
      </p:sp>
      <p:sp>
        <p:nvSpPr>
          <p:cNvPr id="35" name="椭圆 332806">
            <a:extLst>
              <a:ext uri="{FF2B5EF4-FFF2-40B4-BE49-F238E27FC236}">
                <a16:creationId xmlns:a16="http://schemas.microsoft.com/office/drawing/2014/main" id="{ED3A93E8-4822-4536-8890-4D22D5C80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94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6</a:t>
            </a:r>
          </a:p>
        </p:txBody>
      </p:sp>
      <p:sp>
        <p:nvSpPr>
          <p:cNvPr id="36" name="椭圆 332807">
            <a:extLst>
              <a:ext uri="{FF2B5EF4-FFF2-40B4-BE49-F238E27FC236}">
                <a16:creationId xmlns:a16="http://schemas.microsoft.com/office/drawing/2014/main" id="{20591259-2DE4-40CE-B8CE-ED18FBBDF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7479" y="3107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5</a:t>
            </a:r>
          </a:p>
        </p:txBody>
      </p:sp>
      <p:sp>
        <p:nvSpPr>
          <p:cNvPr id="37" name="椭圆 332808">
            <a:extLst>
              <a:ext uri="{FF2B5EF4-FFF2-40B4-BE49-F238E27FC236}">
                <a16:creationId xmlns:a16="http://schemas.microsoft.com/office/drawing/2014/main" id="{2D558140-80DD-4C51-8823-4ABB94DF21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7079" y="24215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3</a:t>
            </a:r>
          </a:p>
        </p:txBody>
      </p:sp>
      <p:sp>
        <p:nvSpPr>
          <p:cNvPr id="38" name="椭圆 332809">
            <a:extLst>
              <a:ext uri="{FF2B5EF4-FFF2-40B4-BE49-F238E27FC236}">
                <a16:creationId xmlns:a16="http://schemas.microsoft.com/office/drawing/2014/main" id="{5ED35F91-B66C-469A-B3CB-92A72CA7CD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1279" y="24215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2</a:t>
            </a:r>
          </a:p>
        </p:txBody>
      </p:sp>
      <p:sp>
        <p:nvSpPr>
          <p:cNvPr id="39" name="椭圆 332810">
            <a:extLst>
              <a:ext uri="{FF2B5EF4-FFF2-40B4-BE49-F238E27FC236}">
                <a16:creationId xmlns:a16="http://schemas.microsoft.com/office/drawing/2014/main" id="{5D8CA8CD-996F-4B71-BEDC-15A20899E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1679" y="2421511"/>
            <a:ext cx="533400" cy="381000"/>
          </a:xfrm>
          <a:prstGeom prst="ellipse">
            <a:avLst/>
          </a:prstGeom>
          <a:solidFill>
            <a:srgbClr val="FF3300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0</a:t>
            </a:r>
          </a:p>
        </p:txBody>
      </p:sp>
      <p:sp>
        <p:nvSpPr>
          <p:cNvPr id="40" name="椭圆 332811">
            <a:extLst>
              <a:ext uri="{FF2B5EF4-FFF2-40B4-BE49-F238E27FC236}">
                <a16:creationId xmlns:a16="http://schemas.microsoft.com/office/drawing/2014/main" id="{1F20B8CD-1AE2-417B-ACAF-28DB5D5C2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3254" y="45551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91</a:t>
            </a:r>
          </a:p>
        </p:txBody>
      </p:sp>
      <p:sp>
        <p:nvSpPr>
          <p:cNvPr id="41" name="椭圆 332812">
            <a:extLst>
              <a:ext uri="{FF2B5EF4-FFF2-40B4-BE49-F238E27FC236}">
                <a16:creationId xmlns:a16="http://schemas.microsoft.com/office/drawing/2014/main" id="{6C62D115-5332-4A67-9EA6-0176FD229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6879" y="3869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47</a:t>
            </a:r>
          </a:p>
        </p:txBody>
      </p:sp>
      <p:sp>
        <p:nvSpPr>
          <p:cNvPr id="42" name="椭圆 332813">
            <a:extLst>
              <a:ext uri="{FF2B5EF4-FFF2-40B4-BE49-F238E27FC236}">
                <a16:creationId xmlns:a16="http://schemas.microsoft.com/office/drawing/2014/main" id="{46951C6A-03D2-4312-9C4B-851096EA7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0079" y="3869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24</a:t>
            </a:r>
          </a:p>
        </p:txBody>
      </p:sp>
      <p:sp>
        <p:nvSpPr>
          <p:cNvPr id="43" name="椭圆 332814">
            <a:extLst>
              <a:ext uri="{FF2B5EF4-FFF2-40B4-BE49-F238E27FC236}">
                <a16:creationId xmlns:a16="http://schemas.microsoft.com/office/drawing/2014/main" id="{27A38AF2-85C2-44E5-BD7A-8CD3EA14ED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279" y="3869311"/>
            <a:ext cx="533400" cy="381000"/>
          </a:xfrm>
          <a:prstGeom prst="ellipse">
            <a:avLst/>
          </a:prstGeom>
          <a:solidFill>
            <a:srgbClr val="CCEC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20</a:t>
            </a:r>
          </a:p>
        </p:txBody>
      </p:sp>
      <p:sp>
        <p:nvSpPr>
          <p:cNvPr id="44" name="直接连接符 332815">
            <a:extLst>
              <a:ext uri="{FF2B5EF4-FFF2-40B4-BE49-F238E27FC236}">
                <a16:creationId xmlns:a16="http://schemas.microsoft.com/office/drawing/2014/main" id="{E2FD2583-3EBA-42AD-96CF-BB3A46A4DBE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90279" y="2802511"/>
            <a:ext cx="68580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直接连接符 332816">
            <a:extLst>
              <a:ext uri="{FF2B5EF4-FFF2-40B4-BE49-F238E27FC236}">
                <a16:creationId xmlns:a16="http://schemas.microsoft.com/office/drawing/2014/main" id="{88702227-987E-4C54-9A55-FD0E3808493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76079" y="2802511"/>
            <a:ext cx="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6" name="直接连接符 332817">
            <a:extLst>
              <a:ext uri="{FF2B5EF4-FFF2-40B4-BE49-F238E27FC236}">
                <a16:creationId xmlns:a16="http://schemas.microsoft.com/office/drawing/2014/main" id="{17A78B98-99A7-4DCC-9588-2A81DCAEE7B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76079" y="2802511"/>
            <a:ext cx="68580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7" name="直接连接符 332818">
            <a:extLst>
              <a:ext uri="{FF2B5EF4-FFF2-40B4-BE49-F238E27FC236}">
                <a16:creationId xmlns:a16="http://schemas.microsoft.com/office/drawing/2014/main" id="{F35D5232-064C-46F6-BAC5-45DB6436B07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76079" y="3488311"/>
            <a:ext cx="68580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直接连接符 332819">
            <a:extLst>
              <a:ext uri="{FF2B5EF4-FFF2-40B4-BE49-F238E27FC236}">
                <a16:creationId xmlns:a16="http://schemas.microsoft.com/office/drawing/2014/main" id="{4717485F-122B-4568-B1BE-99416FD31E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1879" y="3488311"/>
            <a:ext cx="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直接连接符 332820">
            <a:extLst>
              <a:ext uri="{FF2B5EF4-FFF2-40B4-BE49-F238E27FC236}">
                <a16:creationId xmlns:a16="http://schemas.microsoft.com/office/drawing/2014/main" id="{A449C212-17A1-48EA-BB23-0E985E14AB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61879" y="3488311"/>
            <a:ext cx="76200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直接连接符 332821">
            <a:extLst>
              <a:ext uri="{FF2B5EF4-FFF2-40B4-BE49-F238E27FC236}">
                <a16:creationId xmlns:a16="http://schemas.microsoft.com/office/drawing/2014/main" id="{1A742D03-4742-4443-9F72-F99916D76826}"/>
              </a:ext>
            </a:extLst>
          </p:cNvPr>
          <p:cNvSpPr>
            <a:spLocks noChangeShapeType="1"/>
          </p:cNvSpPr>
          <p:nvPr/>
        </p:nvSpPr>
        <p:spPr bwMode="auto">
          <a:xfrm>
            <a:off x="6871679" y="3488311"/>
            <a:ext cx="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直接连接符 332822">
            <a:extLst>
              <a:ext uri="{FF2B5EF4-FFF2-40B4-BE49-F238E27FC236}">
                <a16:creationId xmlns:a16="http://schemas.microsoft.com/office/drawing/2014/main" id="{CBC4EC40-0B13-460A-A2A0-D825D678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6185879" y="3488311"/>
            <a:ext cx="68580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直接连接符 332823">
            <a:extLst>
              <a:ext uri="{FF2B5EF4-FFF2-40B4-BE49-F238E27FC236}">
                <a16:creationId xmlns:a16="http://schemas.microsoft.com/office/drawing/2014/main" id="{6F6C6FF6-568B-40F3-90CD-6C7CFAA407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71679" y="3488311"/>
            <a:ext cx="685800" cy="381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直接连接符 332824">
            <a:extLst>
              <a:ext uri="{FF2B5EF4-FFF2-40B4-BE49-F238E27FC236}">
                <a16:creationId xmlns:a16="http://schemas.microsoft.com/office/drawing/2014/main" id="{07ACE025-B742-4D9B-9D52-BC7427A6730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5054" y="4250311"/>
            <a:ext cx="106680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直接连接符 332825">
            <a:extLst>
              <a:ext uri="{FF2B5EF4-FFF2-40B4-BE49-F238E27FC236}">
                <a16:creationId xmlns:a16="http://schemas.microsoft.com/office/drawing/2014/main" id="{85AE269F-DA7B-41F6-A445-1ABDB98E37FB}"/>
              </a:ext>
            </a:extLst>
          </p:cNvPr>
          <p:cNvSpPr>
            <a:spLocks noChangeShapeType="1"/>
          </p:cNvSpPr>
          <p:nvPr/>
        </p:nvSpPr>
        <p:spPr bwMode="auto">
          <a:xfrm>
            <a:off x="5731854" y="4250311"/>
            <a:ext cx="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直接连接符 332826">
            <a:extLst>
              <a:ext uri="{FF2B5EF4-FFF2-40B4-BE49-F238E27FC236}">
                <a16:creationId xmlns:a16="http://schemas.microsoft.com/office/drawing/2014/main" id="{2E01CE17-AF1C-4483-BF0E-4DEB08DAECC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31854" y="4250311"/>
            <a:ext cx="1143000" cy="304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文本框 332827">
            <a:extLst>
              <a:ext uri="{FF2B5EF4-FFF2-40B4-BE49-F238E27FC236}">
                <a16:creationId xmlns:a16="http://schemas.microsoft.com/office/drawing/2014/main" id="{7BBD613F-966A-4E5A-A05E-30656829B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8779" y="5192567"/>
            <a:ext cx="6934200" cy="929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WPL=(0+2+3)*3+(6+9+12+17+18)*2+24*1=163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读写次数＝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WPL*2=326</a:t>
            </a:r>
          </a:p>
        </p:txBody>
      </p:sp>
      <p:sp>
        <p:nvSpPr>
          <p:cNvPr id="57" name="文本框 332828">
            <a:extLst>
              <a:ext uri="{FF2B5EF4-FFF2-40B4-BE49-F238E27FC236}">
                <a16:creationId xmlns:a16="http://schemas.microsoft.com/office/drawing/2014/main" id="{0FB486EA-845F-49AC-A39F-18689BEC1D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2921" y="1626967"/>
            <a:ext cx="581698" cy="4103688"/>
          </a:xfrm>
          <a:prstGeom prst="rect">
            <a:avLst/>
          </a:prstGeom>
          <a:solidFill>
            <a:srgbClr val="CCE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权值愈小的结点，离根愈远！</a:t>
            </a:r>
          </a:p>
        </p:txBody>
      </p:sp>
      <p:sp>
        <p:nvSpPr>
          <p:cNvPr id="58" name="文本框 332829">
            <a:extLst>
              <a:ext uri="{FF2B5EF4-FFF2-40B4-BE49-F238E27FC236}">
                <a16:creationId xmlns:a16="http://schemas.microsoft.com/office/drawing/2014/main" id="{FA4EC7B9-BAD4-44F3-9377-126C944AE2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135" y="1010734"/>
            <a:ext cx="8497887" cy="972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 ∵ k-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m-1) mod (k-1)-1 =3-(8-1) mod (3-1)-1=1</a:t>
            </a:r>
          </a:p>
          <a:p>
            <a:pPr lvl="1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∴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虚设一个长度为“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0”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的归并段。</a:t>
            </a:r>
          </a:p>
        </p:txBody>
      </p:sp>
      <p:sp>
        <p:nvSpPr>
          <p:cNvPr id="59" name="矩形 58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61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2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3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4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5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66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7" name="矩形 66"/>
          <p:cNvSpPr/>
          <p:nvPr/>
        </p:nvSpPr>
        <p:spPr>
          <a:xfrm>
            <a:off x="1908824" y="969116"/>
            <a:ext cx="825867" cy="4532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FF0000"/>
                </a:solidFill>
                <a:cs typeface="+mn-ea"/>
                <a:sym typeface="+mn-lt"/>
              </a:rPr>
              <a:t>解</a:t>
            </a:r>
            <a:r>
              <a:rPr lang="en-US" altLang="zh-CN" sz="2000" b="1" dirty="0">
                <a:solidFill>
                  <a:srgbClr val="FF0000"/>
                </a:solidFill>
                <a:cs typeface="+mn-ea"/>
                <a:sym typeface="+mn-lt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cs typeface="+mn-ea"/>
                <a:sym typeface="+mn-lt"/>
              </a:rPr>
              <a:t>：</a:t>
            </a:r>
            <a:endParaRPr lang="zh-CN" altLang="en-US" sz="2000" dirty="0">
              <a:solidFill>
                <a:srgbClr val="FF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831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 animBg="1"/>
      <p:bldP spid="58" grpId="0"/>
      <p:bldP spid="6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BF8EE8D2-38AA-4A8D-AB28-E72AB3868E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5" name="矩形 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1587851" y="2024867"/>
            <a:ext cx="8185736" cy="185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令 </a:t>
            </a: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M —— </a:t>
            </a: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初始归并段的个数</a:t>
            </a:r>
          </a:p>
          <a:p>
            <a:pPr lvl="1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K —— </a:t>
            </a: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归并的路数</a:t>
            </a:r>
          </a:p>
          <a:p>
            <a:pPr lvl="1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    若（</a:t>
            </a: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M-1) MOD (K-1) = 0</a:t>
            </a: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，则不加虚设段；</a:t>
            </a:r>
          </a:p>
          <a:p>
            <a:pPr lvl="1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    否则需加 </a:t>
            </a: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P </a:t>
            </a:r>
            <a:r>
              <a:rPr lang="zh-CN" altLang="en-US" sz="2200" b="1" dirty="0">
                <a:solidFill>
                  <a:srgbClr val="000000"/>
                </a:solidFill>
                <a:cs typeface="+mn-ea"/>
                <a:sym typeface="+mn-lt"/>
              </a:rPr>
              <a:t>个虚设段：</a:t>
            </a: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P = K-1-(M-1) MOD (K-1)</a:t>
            </a:r>
          </a:p>
        </p:txBody>
      </p:sp>
      <p:sp>
        <p:nvSpPr>
          <p:cNvPr id="13" name="文本框 334850">
            <a:extLst>
              <a:ext uri="{FF2B5EF4-FFF2-40B4-BE49-F238E27FC236}">
                <a16:creationId xmlns:a16="http://schemas.microsoft.com/office/drawing/2014/main" id="{58B5B295-BF21-44FF-BBE7-BCF9E8E4B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0585" y="1120064"/>
            <a:ext cx="8020304" cy="525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800100" lvl="1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C00000"/>
              </a:buClr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如何判定虚设段的个数？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35980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22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901515"/>
            <a:ext cx="8594002" cy="152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为什么要外部排序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待排序的记录数目很大，无法一次性调入内存，整个排序过程需要借助外存分批调入内存才能完成排序。</a:t>
            </a:r>
          </a:p>
        </p:txBody>
      </p:sp>
      <p:sp>
        <p:nvSpPr>
          <p:cNvPr id="25" name="矩形 2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2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2652228"/>
            <a:ext cx="8594002" cy="3607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外部排序基本方法（两阶段）</a:t>
            </a:r>
            <a:endParaRPr lang="en-US" altLang="zh-CN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阶段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：按当前可用内存的大小，将外存上含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n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个记录的文件分成若干长度为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l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的子文件或段。将分好的段一次读入内存并利用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内部排序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方法对它们进行排序，排序后将结果重新写回外存（排序好的有序子文件被称为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归并段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或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顺串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）。</a:t>
            </a:r>
            <a:endParaRPr lang="en-US" altLang="zh-CN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阶段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：对这些归并段进行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逐趟归并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，使归并段（有序的子文件）逐渐由小至大，直至得到整个有序文件。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16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031" y="3569808"/>
            <a:ext cx="7543800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    R2               R3               R4               R5             </a:t>
            </a:r>
          </a:p>
        </p:txBody>
      </p:sp>
      <p:sp>
        <p:nvSpPr>
          <p:cNvPr id="18" name="文本框 320546">
            <a:extLst>
              <a:ext uri="{FF2B5EF4-FFF2-40B4-BE49-F238E27FC236}">
                <a16:creationId xmlns:a16="http://schemas.microsoft.com/office/drawing/2014/main" id="{4202DF8C-7C19-4304-83A4-3307965868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9745" y="4783436"/>
            <a:ext cx="8146153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1000        1001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2000    2001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3000    3001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4000    4001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5000</a:t>
            </a:r>
          </a:p>
        </p:txBody>
      </p:sp>
      <p:sp>
        <p:nvSpPr>
          <p:cNvPr id="22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937852"/>
            <a:ext cx="8594002" cy="2578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2-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路归并排序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设磁盘有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个记录的文件，磁盘的读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写单位是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个记录的数据块，内存只能提供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个记录的空间，试对此文件进行排序。</a:t>
            </a:r>
          </a:p>
          <a:p>
            <a:pPr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解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: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  （阶段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1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）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从磁盘文件输入十个数据块，将每个数据块分别读入内存，排序后再写入磁盘，可以得如下归并段：</a:t>
            </a:r>
          </a:p>
        </p:txBody>
      </p:sp>
      <p:sp>
        <p:nvSpPr>
          <p:cNvPr id="25" name="矩形 2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2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0921" y="5282430"/>
            <a:ext cx="7543800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R6              R7               R8               R9               R10             </a:t>
            </a:r>
          </a:p>
        </p:txBody>
      </p:sp>
      <p:sp>
        <p:nvSpPr>
          <p:cNvPr id="39" name="文本框 320546">
            <a:extLst>
              <a:ext uri="{FF2B5EF4-FFF2-40B4-BE49-F238E27FC236}">
                <a16:creationId xmlns:a16="http://schemas.microsoft.com/office/drawing/2014/main" id="{4202DF8C-7C19-4304-83A4-3307965868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3696" y="6380418"/>
            <a:ext cx="8146153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6000    6001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7000    7001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8000    8001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9000    9001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10000</a:t>
            </a:r>
          </a:p>
        </p:txBody>
      </p:sp>
      <p:sp>
        <p:nvSpPr>
          <p:cNvPr id="2" name="矩形 1"/>
          <p:cNvSpPr/>
          <p:nvPr/>
        </p:nvSpPr>
        <p:spPr>
          <a:xfrm>
            <a:off x="2421729" y="4111635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800357" y="4111636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5178985" y="4113655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580691" y="4111635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7980835" y="4111635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2419745" y="5755179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798373" y="5755180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177001" y="5757199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6578707" y="5755179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7978851" y="5755179"/>
            <a:ext cx="1019080" cy="6171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79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35" grpId="0"/>
      <p:bldP spid="39" grpId="0"/>
      <p:bldP spid="2" grpId="0" animBg="1"/>
      <p:bldP spid="40" grpId="0" animBg="1"/>
      <p:bldP spid="41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3">
            <a:extLst>
              <a:ext uri="{FF2B5EF4-FFF2-40B4-BE49-F238E27FC236}">
                <a16:creationId xmlns:a16="http://schemas.microsoft.com/office/drawing/2014/main" id="{49B53659-3A5D-4FA9-8754-EDAC3448D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80" name="文本框 322651">
            <a:extLst>
              <a:ext uri="{FF2B5EF4-FFF2-40B4-BE49-F238E27FC236}">
                <a16:creationId xmlns:a16="http://schemas.microsoft.com/office/drawing/2014/main" id="{50C45DB1-836C-456F-AE43-DE2BA0A027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6378" y="878414"/>
            <a:ext cx="8499190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（阶段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两两归并，进行四趟归并</a:t>
            </a:r>
            <a:endParaRPr lang="en-US" altLang="zh-CN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42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2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4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93372" y="1914192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1033004" y="1914192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330927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3270559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4568481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5508113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6806036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7745668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101446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1041078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9007313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946945" y="1913565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522" y="1496921"/>
            <a:ext cx="10613462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R2              R3        R4              R5        R6              R7         R8             R9       R10          </a:t>
            </a:r>
          </a:p>
        </p:txBody>
      </p:sp>
      <p:sp>
        <p:nvSpPr>
          <p:cNvPr id="100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811" y="2198807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6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100279" y="2198805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0545" y="2198807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12013" y="2198805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2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92533" y="2198807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3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4001" y="2198805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4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7169736" y="2203470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5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841204" y="2203468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9311852" y="2198807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7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983320" y="2198805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348385" y="3080911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582926" y="3080910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4848130" y="3064136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7049162" y="3080910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9249862" y="3064135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212" y="2656140"/>
            <a:ext cx="9874082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                         R34                         R56                          R78                       R910</a:t>
            </a:r>
          </a:p>
        </p:txBody>
      </p:sp>
      <p:sp>
        <p:nvSpPr>
          <p:cNvPr id="124" name="矩形 123"/>
          <p:cNvSpPr/>
          <p:nvPr/>
        </p:nvSpPr>
        <p:spPr>
          <a:xfrm>
            <a:off x="993513" y="4144677"/>
            <a:ext cx="2142683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31746" y="3376693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6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20896" y="3373712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0485" y="3352359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89635" y="3349378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0549" y="3718251"/>
            <a:ext cx="6486160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R1234                                                     R5678</a:t>
            </a:r>
          </a:p>
        </p:txBody>
      </p:sp>
      <p:sp>
        <p:nvSpPr>
          <p:cNvPr id="130" name="矩形 129"/>
          <p:cNvSpPr/>
          <p:nvPr/>
        </p:nvSpPr>
        <p:spPr>
          <a:xfrm>
            <a:off x="5477708" y="4144677"/>
            <a:ext cx="2142683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2209339" y="5033727"/>
            <a:ext cx="433365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1591" y="4429920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3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82002" y="4429920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4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0629" y="4592262"/>
            <a:ext cx="2800915" cy="488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R12345678                                                     </a:t>
            </a:r>
          </a:p>
        </p:txBody>
      </p:sp>
      <p:sp>
        <p:nvSpPr>
          <p:cNvPr id="135" name="矩形 134"/>
          <p:cNvSpPr/>
          <p:nvPr/>
        </p:nvSpPr>
        <p:spPr>
          <a:xfrm>
            <a:off x="9249862" y="4144677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862668" y="3349378"/>
            <a:ext cx="451" cy="51213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432208" y="3724733"/>
            <a:ext cx="811441" cy="5324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R910</a:t>
            </a:r>
          </a:p>
        </p:txBody>
      </p:sp>
      <p:sp>
        <p:nvSpPr>
          <p:cNvPr id="137" name="矩形 136"/>
          <p:cNvSpPr/>
          <p:nvPr/>
        </p:nvSpPr>
        <p:spPr>
          <a:xfrm>
            <a:off x="9249862" y="5022056"/>
            <a:ext cx="117613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862669" y="4429920"/>
            <a:ext cx="0" cy="36612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9432208" y="4617546"/>
            <a:ext cx="811441" cy="5324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cs typeface="+mn-ea"/>
                <a:sym typeface="+mn-lt"/>
              </a:rPr>
              <a:t>R910</a:t>
            </a:r>
          </a:p>
        </p:txBody>
      </p:sp>
      <p:sp>
        <p:nvSpPr>
          <p:cNvPr id="140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6363591" y="5329954"/>
            <a:ext cx="358803" cy="59282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1" name="直接连接符 324671">
            <a:extLst>
              <a:ext uri="{FF2B5EF4-FFF2-40B4-BE49-F238E27FC236}">
                <a16:creationId xmlns:a16="http://schemas.microsoft.com/office/drawing/2014/main" id="{BA94E38F-AAB0-44CC-BE23-3A4EA8A646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69061" y="5310561"/>
            <a:ext cx="360202" cy="592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4892532" y="5922090"/>
            <a:ext cx="553346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5351" y="5456374"/>
            <a:ext cx="2800915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R12345678910                                                    </a:t>
            </a:r>
          </a:p>
        </p:txBody>
      </p:sp>
      <p:sp>
        <p:nvSpPr>
          <p:cNvPr id="144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4290" y="5808383"/>
            <a:ext cx="2800915" cy="453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有序文件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          </a:t>
            </a:r>
          </a:p>
        </p:txBody>
      </p:sp>
      <p:sp>
        <p:nvSpPr>
          <p:cNvPr id="3" name="矩形 2"/>
          <p:cNvSpPr/>
          <p:nvPr/>
        </p:nvSpPr>
        <p:spPr>
          <a:xfrm>
            <a:off x="10786890" y="2941811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第一趟</a:t>
            </a:r>
          </a:p>
        </p:txBody>
      </p:sp>
      <p:sp>
        <p:nvSpPr>
          <p:cNvPr id="145" name="矩形 144"/>
          <p:cNvSpPr/>
          <p:nvPr/>
        </p:nvSpPr>
        <p:spPr>
          <a:xfrm>
            <a:off x="10784173" y="4019871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第二趟</a:t>
            </a:r>
          </a:p>
        </p:txBody>
      </p:sp>
      <p:sp>
        <p:nvSpPr>
          <p:cNvPr id="146" name="矩形 145"/>
          <p:cNvSpPr/>
          <p:nvPr/>
        </p:nvSpPr>
        <p:spPr>
          <a:xfrm>
            <a:off x="10784173" y="4893726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第三趟</a:t>
            </a:r>
          </a:p>
        </p:txBody>
      </p:sp>
      <p:sp>
        <p:nvSpPr>
          <p:cNvPr id="147" name="矩形 146"/>
          <p:cNvSpPr/>
          <p:nvPr/>
        </p:nvSpPr>
        <p:spPr>
          <a:xfrm>
            <a:off x="10789059" y="5793028"/>
            <a:ext cx="110799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第四趟</a:t>
            </a:r>
          </a:p>
        </p:txBody>
      </p:sp>
      <p:sp>
        <p:nvSpPr>
          <p:cNvPr id="148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4736" y="300439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49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1728" y="2981831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50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21015" y="3018513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51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19768" y="299766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52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998" y="299766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53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683" y="1817573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5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532" y="1833424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3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6132" y="1838619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97729" y="1833399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5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4581" y="184479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6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6178" y="183957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7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4062" y="184572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8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5659" y="184050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69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5593" y="1839949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70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77190" y="1834729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71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188" y="407903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4000</a:t>
            </a:r>
          </a:p>
        </p:txBody>
      </p:sp>
      <p:sp>
        <p:nvSpPr>
          <p:cNvPr id="172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9850" y="407660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4000</a:t>
            </a:r>
          </a:p>
        </p:txBody>
      </p:sp>
      <p:sp>
        <p:nvSpPr>
          <p:cNvPr id="173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5678" y="495641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8000</a:t>
            </a:r>
          </a:p>
        </p:txBody>
      </p:sp>
      <p:sp>
        <p:nvSpPr>
          <p:cNvPr id="17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32885" y="4070527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75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39948" y="4955662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2000</a:t>
            </a:r>
          </a:p>
        </p:txBody>
      </p:sp>
      <p:sp>
        <p:nvSpPr>
          <p:cNvPr id="176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770" y="5856449"/>
            <a:ext cx="965964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10000</a:t>
            </a:r>
          </a:p>
        </p:txBody>
      </p:sp>
    </p:spTree>
    <p:extLst>
      <p:ext uri="{BB962C8B-B14F-4D97-AF65-F5344CB8AC3E}">
        <p14:creationId xmlns:p14="http://schemas.microsoft.com/office/powerpoint/2010/main" val="331445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/>
      <p:bldP spid="100" grpId="0" animBg="1"/>
      <p:bldP spid="106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/>
      <p:bldP spid="124" grpId="0" animBg="1"/>
      <p:bldP spid="125" grpId="0" animBg="1"/>
      <p:bldP spid="126" grpId="0" animBg="1"/>
      <p:bldP spid="127" grpId="0" animBg="1"/>
      <p:bldP spid="128" grpId="0" animBg="1"/>
      <p:bldP spid="129" grpId="0"/>
      <p:bldP spid="130" grpId="0" animBg="1"/>
      <p:bldP spid="131" grpId="0" animBg="1"/>
      <p:bldP spid="132" grpId="0" animBg="1"/>
      <p:bldP spid="133" grpId="0" animBg="1"/>
      <p:bldP spid="134" grpId="0"/>
      <p:bldP spid="135" grpId="0" animBg="1"/>
      <p:bldP spid="136" grpId="0" animBg="1"/>
      <p:bldP spid="2" grpId="0"/>
      <p:bldP spid="137" grpId="0" animBg="1"/>
      <p:bldP spid="138" grpId="0" animBg="1"/>
      <p:bldP spid="139" grpId="0"/>
      <p:bldP spid="140" grpId="0" animBg="1"/>
      <p:bldP spid="141" grpId="0" animBg="1"/>
      <p:bldP spid="142" grpId="0" animBg="1"/>
      <p:bldP spid="143" grpId="0"/>
      <p:bldP spid="144" grpId="0"/>
      <p:bldP spid="3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  <p:bldP spid="154" grpId="0"/>
      <p:bldP spid="163" grpId="0"/>
      <p:bldP spid="164" grpId="0"/>
      <p:bldP spid="165" grpId="0"/>
      <p:bldP spid="166" grpId="0"/>
      <p:bldP spid="167" grpId="0"/>
      <p:bldP spid="168" grpId="0"/>
      <p:bldP spid="169" grpId="0"/>
      <p:bldP spid="170" grpId="0"/>
      <p:bldP spid="171" grpId="0"/>
      <p:bldP spid="172" grpId="0"/>
      <p:bldP spid="173" grpId="0"/>
      <p:bldP spid="174" grpId="0"/>
      <p:bldP spid="175" grpId="0"/>
      <p:bldP spid="1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22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901515"/>
            <a:ext cx="8594002" cy="549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外部排序时间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由于我们</a:t>
            </a:r>
            <a:r>
              <a:rPr lang="zh-CN" altLang="en-US" sz="22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无法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把多个归并段</a:t>
            </a:r>
            <a:r>
              <a:rPr lang="zh-CN" altLang="en-US" sz="22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同时存放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在内存中，所以外部排序进行归并时，需要对每一条数据进行外存的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。对外存的操作</a:t>
            </a:r>
            <a:r>
              <a:rPr lang="zh-CN" altLang="en-US" sz="22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以“物理块（</a:t>
            </a:r>
            <a:r>
              <a:rPr lang="en-US" altLang="zh-CN" sz="22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block</a:t>
            </a:r>
            <a:r>
              <a:rPr lang="zh-CN" altLang="en-US" sz="2200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）”为单位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进行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操作的，假设每个物理块可容纳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条数据，那么每一趟归并需要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次“读”与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次“写”，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趟归并需要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次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操作，再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加上内部排序时需要的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，外排总共需要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500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次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2200" b="1" dirty="0"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200" b="1" dirty="0"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外排所需总时间 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= 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内部排序（产生初始归并段）所需的时间 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+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                                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外存信息读写时间 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+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                                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内部归并所需时间</a:t>
            </a:r>
            <a:endParaRPr lang="en-US" altLang="zh-CN" sz="2200" b="1" dirty="0"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其中，由于外存的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I/O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速度远慢于内存</a:t>
            </a:r>
            <a:r>
              <a:rPr lang="en-US" altLang="zh-CN" sz="2200" b="1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，所以</a:t>
            </a:r>
            <a:r>
              <a:rPr lang="zh-CN" altLang="en-US" sz="2200" b="1" dirty="0">
                <a:solidFill>
                  <a:srgbClr val="C00000"/>
                </a:solidFill>
                <a:latin typeface="+mn-lt"/>
                <a:ea typeface="+mn-ea"/>
                <a:cs typeface="+mn-ea"/>
                <a:sym typeface="+mn-lt"/>
              </a:rPr>
              <a:t>外存信息读写时间</a:t>
            </a:r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对外部排序的效率起决定性作用。</a:t>
            </a:r>
            <a:endParaRPr lang="en-US" altLang="zh-CN" sz="2200" b="1" dirty="0">
              <a:solidFill>
                <a:srgbClr val="C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2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276837" y="6060930"/>
            <a:ext cx="4801314" cy="5254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C00000"/>
                </a:solidFill>
                <a:cs typeface="+mn-ea"/>
                <a:sym typeface="+mn-lt"/>
              </a:rPr>
              <a:t>那么应该如何减少外存读写时间？</a:t>
            </a:r>
            <a:endParaRPr lang="en-US" altLang="zh-CN" sz="2400" b="1" dirty="0">
              <a:solidFill>
                <a:srgbClr val="C0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062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22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937852"/>
            <a:ext cx="8594002" cy="1582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由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2-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路归并排序转化为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5-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路归并</a:t>
            </a:r>
          </a:p>
          <a:p>
            <a:pPr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解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: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  （阶段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1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与前面相同）</a:t>
            </a:r>
            <a:endParaRPr lang="en-US" altLang="zh-CN" sz="2200" b="1" dirty="0">
              <a:solidFill>
                <a:srgbClr val="000000"/>
              </a:solidFill>
              <a:latin typeface="+mn-lt"/>
              <a:ea typeface="+mn-ea"/>
              <a:cs typeface="+mn-ea"/>
              <a:sym typeface="Wingdings" panose="05000000000000000000" pitchFamily="2" charset="2"/>
            </a:endParaRPr>
          </a:p>
          <a:p>
            <a:pPr fontAlgn="base">
              <a:spcBef>
                <a:spcPts val="100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（阶段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2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）</a:t>
            </a:r>
            <a:endParaRPr lang="zh-CN" altLang="en-US" sz="2200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2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830595" y="2965864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794781" y="2965864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2736758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3676390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606095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6269887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7211867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8151499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838669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802855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9087886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10027518" y="2965237"/>
            <a:ext cx="740141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53" y="2548593"/>
            <a:ext cx="10267078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R1         R2         R3        R4         R5                   R6        R7         R8        R9        R10          </a:t>
            </a:r>
          </a:p>
        </p:txBody>
      </p:sp>
      <p:sp>
        <p:nvSpPr>
          <p:cNvPr id="105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9906" y="2869245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06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4309" y="2885096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07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1963" y="2890291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08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3560" y="2885071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09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2195" y="2896467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10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7952" y="2891247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11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69893" y="2897398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12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1490" y="2892178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13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6166" y="2891621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1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57763" y="2886401"/>
            <a:ext cx="685800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</a:t>
            </a:r>
          </a:p>
        </p:txBody>
      </p:sp>
      <p:sp>
        <p:nvSpPr>
          <p:cNvPr id="121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1178676" y="3250480"/>
            <a:ext cx="941500" cy="6265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2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147347" y="3250479"/>
            <a:ext cx="397387" cy="62654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7814" y="3241195"/>
            <a:ext cx="3048" cy="63583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4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3942" y="3261705"/>
            <a:ext cx="404227" cy="61532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5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65339" y="3261705"/>
            <a:ext cx="904306" cy="61532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6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16594" y="3258753"/>
            <a:ext cx="941500" cy="626546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7585265" y="3258752"/>
            <a:ext cx="397387" cy="62654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5732" y="3249468"/>
            <a:ext cx="3048" cy="63583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71860" y="3269978"/>
            <a:ext cx="404227" cy="61532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0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03257" y="3269978"/>
            <a:ext cx="904306" cy="61532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844310" y="3894204"/>
            <a:ext cx="2572222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7772" y="3828563"/>
            <a:ext cx="1418908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5000</a:t>
            </a:r>
          </a:p>
        </p:txBody>
      </p:sp>
      <p:sp>
        <p:nvSpPr>
          <p:cNvPr id="133" name="矩形 132"/>
          <p:cNvSpPr/>
          <p:nvPr/>
        </p:nvSpPr>
        <p:spPr>
          <a:xfrm>
            <a:off x="7269893" y="3894204"/>
            <a:ext cx="2572222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3355" y="3828563"/>
            <a:ext cx="1418908" cy="416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5000</a:t>
            </a:r>
          </a:p>
        </p:txBody>
      </p:sp>
      <p:sp>
        <p:nvSpPr>
          <p:cNvPr id="135" name="矩形 134"/>
          <p:cNvSpPr/>
          <p:nvPr/>
        </p:nvSpPr>
        <p:spPr>
          <a:xfrm>
            <a:off x="3403661" y="4873436"/>
            <a:ext cx="5533464" cy="2852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5419" y="4759729"/>
            <a:ext cx="2800915" cy="453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有序文件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          </a:t>
            </a:r>
          </a:p>
        </p:txBody>
      </p:sp>
      <p:sp>
        <p:nvSpPr>
          <p:cNvPr id="137" name="文本框 324734">
            <a:extLst>
              <a:ext uri="{FF2B5EF4-FFF2-40B4-BE49-F238E27FC236}">
                <a16:creationId xmlns:a16="http://schemas.microsoft.com/office/drawing/2014/main" id="{0ED6DC29-FBBE-4EB5-BE95-69B636B65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9899" y="4807795"/>
            <a:ext cx="965964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10000</a:t>
            </a:r>
          </a:p>
        </p:txBody>
      </p:sp>
      <p:sp>
        <p:nvSpPr>
          <p:cNvPr id="138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8506" y="4172132"/>
            <a:ext cx="1093999" cy="70130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9" name="直接连接符 324670">
            <a:extLst>
              <a:ext uri="{FF2B5EF4-FFF2-40B4-BE49-F238E27FC236}">
                <a16:creationId xmlns:a16="http://schemas.microsoft.com/office/drawing/2014/main" id="{104BF270-BA7C-4D44-A848-82F795A973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91470" y="4179447"/>
            <a:ext cx="950034" cy="688769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845577" y="3805992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第一趟</a:t>
            </a:r>
          </a:p>
        </p:txBody>
      </p:sp>
      <p:sp>
        <p:nvSpPr>
          <p:cNvPr id="141" name="矩形 140"/>
          <p:cNvSpPr/>
          <p:nvPr/>
        </p:nvSpPr>
        <p:spPr>
          <a:xfrm>
            <a:off x="10845577" y="4751133"/>
            <a:ext cx="11079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第二趟</a:t>
            </a:r>
          </a:p>
        </p:txBody>
      </p:sp>
      <p:sp>
        <p:nvSpPr>
          <p:cNvPr id="142" name="矩形 141"/>
          <p:cNvSpPr/>
          <p:nvPr/>
        </p:nvSpPr>
        <p:spPr>
          <a:xfrm>
            <a:off x="859357" y="5519300"/>
            <a:ext cx="10536859" cy="10525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cs typeface="+mn-ea"/>
                <a:sym typeface="+mn-lt"/>
              </a:rPr>
              <a:t>此时外排时总读写次数减至</a:t>
            </a:r>
            <a:r>
              <a:rPr lang="en-US" altLang="zh-CN" sz="2400" b="1" dirty="0">
                <a:solidFill>
                  <a:srgbClr val="C00000"/>
                </a:solidFill>
                <a:cs typeface="+mn-ea"/>
                <a:sym typeface="+mn-lt"/>
              </a:rPr>
              <a:t>2*100+100=300</a:t>
            </a:r>
            <a:r>
              <a:rPr lang="zh-CN" altLang="en-US" sz="2400" b="1" dirty="0">
                <a:solidFill>
                  <a:srgbClr val="C00000"/>
                </a:solidFill>
                <a:cs typeface="+mn-ea"/>
                <a:sym typeface="+mn-lt"/>
              </a:rPr>
              <a:t>次</a:t>
            </a:r>
            <a:r>
              <a:rPr lang="zh-CN" altLang="en-US" sz="2400" b="1" dirty="0">
                <a:cs typeface="+mn-ea"/>
                <a:sym typeface="+mn-lt"/>
              </a:rPr>
              <a:t>，由此可见，</a:t>
            </a:r>
            <a:r>
              <a:rPr lang="zh-CN" altLang="en-US" sz="2400" b="1" dirty="0">
                <a:solidFill>
                  <a:srgbClr val="C00000"/>
                </a:solidFill>
                <a:cs typeface="+mn-ea"/>
                <a:sym typeface="+mn-lt"/>
              </a:rPr>
              <a:t>减少归并趟数</a:t>
            </a:r>
            <a:r>
              <a:rPr lang="zh-CN" altLang="en-US" sz="2400" b="1" dirty="0">
                <a:cs typeface="+mn-ea"/>
                <a:sym typeface="+mn-lt"/>
              </a:rPr>
              <a:t>可以</a:t>
            </a:r>
            <a:endParaRPr lang="en-US" altLang="zh-CN" sz="2400" b="1" dirty="0"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cs typeface="+mn-ea"/>
                <a:sym typeface="+mn-lt"/>
              </a:rPr>
              <a:t>大大减少对外存的</a:t>
            </a:r>
            <a:r>
              <a:rPr lang="en-US" altLang="zh-CN" sz="2400" b="1" dirty="0">
                <a:cs typeface="+mn-ea"/>
                <a:sym typeface="+mn-lt"/>
              </a:rPr>
              <a:t>I/O</a:t>
            </a:r>
            <a:r>
              <a:rPr lang="zh-CN" altLang="en-US" sz="2400" b="1" dirty="0">
                <a:cs typeface="+mn-ea"/>
                <a:sym typeface="+mn-lt"/>
              </a:rPr>
              <a:t>次数。</a:t>
            </a:r>
            <a:endParaRPr lang="en-US" altLang="zh-CN" sz="24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70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6" grpId="0" animBg="1"/>
      <p:bldP spid="37" grpId="0" animBg="1"/>
      <p:bldP spid="38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/>
      <p:bldP spid="133" grpId="0" animBg="1"/>
      <p:bldP spid="134" grpId="0"/>
      <p:bldP spid="135" grpId="0" animBg="1"/>
      <p:bldP spid="136" grpId="0"/>
      <p:bldP spid="137" grpId="0"/>
      <p:bldP spid="138" grpId="0" animBg="1"/>
      <p:bldP spid="139" grpId="0" animBg="1"/>
      <p:bldP spid="140" grpId="0"/>
      <p:bldP spid="141" grpId="0"/>
      <p:bldP spid="1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AED0A8A4-E2C7-43CE-81BA-770344444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sp>
        <p:nvSpPr>
          <p:cNvPr id="4" name="文本框 328709">
            <a:extLst>
              <a:ext uri="{FF2B5EF4-FFF2-40B4-BE49-F238E27FC236}">
                <a16:creationId xmlns:a16="http://schemas.microsoft.com/office/drawing/2014/main" id="{9335737A-7996-4D18-96BB-E85F89FB51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0755" y="1143434"/>
            <a:ext cx="8497887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FF0000"/>
                </a:solidFill>
                <a:latin typeface="+mn-lt"/>
                <a:ea typeface="+mn-ea"/>
                <a:cs typeface="+mn-ea"/>
                <a:sym typeface="+mn-lt"/>
              </a:rPr>
              <a:t>结论：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个初始归并段进行 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K 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路归并时，归并的趟数为：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     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s = </a:t>
            </a:r>
            <a:r>
              <a:rPr lang="en-US" altLang="zh-CN" b="1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┌</a:t>
            </a:r>
            <a:r>
              <a:rPr lang="en-US" altLang="zh-CN" b="1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log</a:t>
            </a:r>
            <a:r>
              <a:rPr lang="en-US" altLang="zh-CN" b="1" baseline="-25000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K</a:t>
            </a:r>
            <a:r>
              <a:rPr lang="en-US" altLang="zh-CN" b="1" dirty="0" err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m</a:t>
            </a:r>
            <a:r>
              <a:rPr lang="en-US" altLang="zh-CN" b="1" baseline="300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┐</a:t>
            </a:r>
          </a:p>
        </p:txBody>
      </p:sp>
      <p:sp>
        <p:nvSpPr>
          <p:cNvPr id="5" name="矩形 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1910754" y="2196030"/>
            <a:ext cx="8497888" cy="393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n"/>
            </a:pPr>
            <a:r>
              <a:rPr lang="zh-CN" altLang="en-US" sz="2400" b="1" dirty="0">
                <a:solidFill>
                  <a:srgbClr val="FF0000"/>
                </a:solidFill>
                <a:cs typeface="+mn-ea"/>
                <a:sym typeface="+mn-lt"/>
              </a:rPr>
              <a:t>证明：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设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为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的整幂次，即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 = 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（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为整数）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     第一趟归并得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s-1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个为归并段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第二趟归并得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s-2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个为归并段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               …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第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s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趟归并得 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 err="1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-s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= 1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个归并段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;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由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M=K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，有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= 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。</a:t>
            </a:r>
            <a:endParaRPr lang="en-US" altLang="zh-CN" sz="2400" b="1" dirty="0">
              <a:solidFill>
                <a:srgbClr val="000000"/>
              </a:solidFill>
              <a:cs typeface="+mn-ea"/>
              <a:sym typeface="+mn-lt"/>
            </a:endParaRP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当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m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不是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 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的整幂次时，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s-1 </a:t>
            </a:r>
            <a:r>
              <a:rPr lang="en-US" altLang="zh-CN" sz="2400" b="1" dirty="0">
                <a:solidFill>
                  <a:srgbClr val="000000"/>
                </a:solidFill>
                <a:cs typeface="+mn-ea"/>
                <a:sym typeface="+mn-lt"/>
              </a:rPr>
              <a:t>&lt; m &lt;= K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s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归并趟数是</a:t>
            </a:r>
          </a:p>
          <a:p>
            <a:pPr lvl="2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     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的上界函数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，即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┌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log</a:t>
            </a:r>
            <a:r>
              <a:rPr lang="en-US" altLang="zh-CN" sz="2400" b="1" baseline="-25000" dirty="0" err="1">
                <a:solidFill>
                  <a:srgbClr val="000000"/>
                </a:solidFill>
                <a:cs typeface="+mn-ea"/>
                <a:sym typeface="+mn-lt"/>
              </a:rPr>
              <a:t>K</a:t>
            </a:r>
            <a:r>
              <a:rPr lang="en-US" altLang="zh-CN" sz="2400" b="1" dirty="0" err="1">
                <a:solidFill>
                  <a:srgbClr val="000000"/>
                </a:solidFill>
                <a:cs typeface="+mn-ea"/>
                <a:sym typeface="+mn-lt"/>
              </a:rPr>
              <a:t>m</a:t>
            </a:r>
            <a:r>
              <a:rPr lang="en-US" altLang="zh-CN" sz="2400" b="1" baseline="30000" dirty="0">
                <a:solidFill>
                  <a:srgbClr val="000000"/>
                </a:solidFill>
                <a:cs typeface="+mn-ea"/>
                <a:sym typeface="+mn-lt"/>
              </a:rPr>
              <a:t>┐</a:t>
            </a:r>
            <a:r>
              <a:rPr lang="zh-CN" altLang="en-US" sz="2400" b="1" dirty="0">
                <a:solidFill>
                  <a:srgbClr val="000000"/>
                </a:solidFill>
                <a:cs typeface="+mn-ea"/>
                <a:sym typeface="+mn-lt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82611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F757E5BC-BEF6-4494-9701-B7BCE66BB5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0413543"/>
              </p:ext>
            </p:extLst>
          </p:nvPr>
        </p:nvGraphicFramePr>
        <p:xfrm>
          <a:off x="3782788" y="4945168"/>
          <a:ext cx="1066800" cy="590600"/>
        </p:xfrm>
        <a:graphic>
          <a:graphicData uri="http://schemas.openxmlformats.org/drawingml/2006/table">
            <a:tbl>
              <a:tblPr/>
              <a:tblGrid>
                <a:gridCol w="3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19433CB4-4F5B-4FC0-85C6-D3347770FD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459645"/>
              </p:ext>
            </p:extLst>
          </p:nvPr>
        </p:nvGraphicFramePr>
        <p:xfrm>
          <a:off x="7890094" y="4958572"/>
          <a:ext cx="1066800" cy="590600"/>
        </p:xfrm>
        <a:graphic>
          <a:graphicData uri="http://schemas.openxmlformats.org/drawingml/2006/table">
            <a:tbl>
              <a:tblPr/>
              <a:tblGrid>
                <a:gridCol w="3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8ED9DA45-42E4-44E5-9BE7-1E1C26FE48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8757593"/>
              </p:ext>
            </p:extLst>
          </p:nvPr>
        </p:nvGraphicFramePr>
        <p:xfrm>
          <a:off x="9259196" y="4971976"/>
          <a:ext cx="1066800" cy="590600"/>
        </p:xfrm>
        <a:graphic>
          <a:graphicData uri="http://schemas.openxmlformats.org/drawingml/2006/table">
            <a:tbl>
              <a:tblPr/>
              <a:tblGrid>
                <a:gridCol w="3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文本框 320545">
            <a:extLst>
              <a:ext uri="{FF2B5EF4-FFF2-40B4-BE49-F238E27FC236}">
                <a16:creationId xmlns:a16="http://schemas.microsoft.com/office/drawing/2014/main" id="{A2FB67D9-8286-4BC1-A99E-20D2B6A72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2196" y="4441826"/>
            <a:ext cx="7543800" cy="5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    R2               R3               R4               R5             R6</a:t>
            </a:r>
          </a:p>
        </p:txBody>
      </p:sp>
      <p:sp>
        <p:nvSpPr>
          <p:cNvPr id="18" name="文本框 320546">
            <a:extLst>
              <a:ext uri="{FF2B5EF4-FFF2-40B4-BE49-F238E27FC236}">
                <a16:creationId xmlns:a16="http://schemas.microsoft.com/office/drawing/2014/main" id="{4202DF8C-7C19-4304-83A4-3307965868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8592" y="5591140"/>
            <a:ext cx="8146153" cy="45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750        751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1500     1501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2250    2251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3000     3001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3750   3751 </a:t>
            </a:r>
            <a:r>
              <a:rPr lang="zh-CN" altLang="en-US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～ </a:t>
            </a:r>
            <a:r>
              <a:rPr lang="en-US" altLang="zh-CN" sz="1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B85AE66E-1A33-4366-829F-A815F10117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2416501"/>
              </p:ext>
            </p:extLst>
          </p:nvPr>
        </p:nvGraphicFramePr>
        <p:xfrm>
          <a:off x="5151890" y="4958572"/>
          <a:ext cx="1066800" cy="590600"/>
        </p:xfrm>
        <a:graphic>
          <a:graphicData uri="http://schemas.openxmlformats.org/drawingml/2006/table">
            <a:tbl>
              <a:tblPr/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C958E417-D533-41D5-9A8A-12189C64D5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7545704"/>
              </p:ext>
            </p:extLst>
          </p:nvPr>
        </p:nvGraphicFramePr>
        <p:xfrm>
          <a:off x="6520992" y="4958572"/>
          <a:ext cx="1066800" cy="590600"/>
        </p:xfrm>
        <a:graphic>
          <a:graphicData uri="http://schemas.openxmlformats.org/drawingml/2006/table">
            <a:tbl>
              <a:tblPr/>
              <a:tblGrid>
                <a:gridCol w="3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2F80406A-F8CF-4907-BCBA-FF114E955E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5986642"/>
              </p:ext>
            </p:extLst>
          </p:nvPr>
        </p:nvGraphicFramePr>
        <p:xfrm>
          <a:off x="2413686" y="4945168"/>
          <a:ext cx="1066800" cy="590600"/>
        </p:xfrm>
        <a:graphic>
          <a:graphicData uri="http://schemas.openxmlformats.org/drawingml/2006/table">
            <a:tbl>
              <a:tblPr/>
              <a:tblGrid>
                <a:gridCol w="3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" name="文本框 320578">
            <a:extLst>
              <a:ext uri="{FF2B5EF4-FFF2-40B4-BE49-F238E27FC236}">
                <a16:creationId xmlns:a16="http://schemas.microsoft.com/office/drawing/2014/main" id="{2FF4FF37-E624-4CFF-8CEF-44C6B48BC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8582" y="1052915"/>
            <a:ext cx="8594002" cy="3146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fontAlgn="base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外部排序思想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设磁盘有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4500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个记录的文件，磁盘的读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写单位是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250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个记录的数据块，内存只能提供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个记录的空间，试对此文件进行排序。</a:t>
            </a:r>
          </a:p>
          <a:p>
            <a:pPr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解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: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1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Wingdings" panose="05000000000000000000" pitchFamily="2" charset="2"/>
              </a:rPr>
              <a:t>）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从磁盘文件输入三个数据块，计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750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个记录至内存，排序后 </a:t>
            </a:r>
            <a:endParaRPr lang="en-US" altLang="zh-CN" sz="2200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         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再写入磁盘；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 （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）按 </a:t>
            </a:r>
            <a:r>
              <a:rPr lang="en-US" altLang="zh-CN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⑴ </a:t>
            </a:r>
            <a:r>
              <a:rPr lang="zh-CN" altLang="en-US" sz="22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同样的方法得如下归并段：</a:t>
            </a:r>
          </a:p>
        </p:txBody>
      </p:sp>
      <p:sp>
        <p:nvSpPr>
          <p:cNvPr id="25" name="矩形 24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2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638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3">
            <a:extLst>
              <a:ext uri="{FF2B5EF4-FFF2-40B4-BE49-F238E27FC236}">
                <a16:creationId xmlns:a16="http://schemas.microsoft.com/office/drawing/2014/main" id="{49B53659-3A5D-4FA9-8754-EDAC3448D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2723" y="178073"/>
            <a:ext cx="1620938" cy="593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外部排序</a:t>
            </a:r>
          </a:p>
        </p:txBody>
      </p:sp>
      <p:graphicFrame>
        <p:nvGraphicFramePr>
          <p:cNvPr id="44" name="表格 43">
            <a:extLst>
              <a:ext uri="{FF2B5EF4-FFF2-40B4-BE49-F238E27FC236}">
                <a16:creationId xmlns:a16="http://schemas.microsoft.com/office/drawing/2014/main" id="{55BE8ECA-2EF3-4883-A5FB-9552033CA6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0467528"/>
              </p:ext>
            </p:extLst>
          </p:nvPr>
        </p:nvGraphicFramePr>
        <p:xfrm>
          <a:off x="3103222" y="1767695"/>
          <a:ext cx="990600" cy="590600"/>
        </p:xfrm>
        <a:graphic>
          <a:graphicData uri="http://schemas.openxmlformats.org/drawingml/2006/table">
            <a:tbl>
              <a:tblPr/>
              <a:tblGrid>
                <a:gridCol w="33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5" name="文本框 322572">
            <a:extLst>
              <a:ext uri="{FF2B5EF4-FFF2-40B4-BE49-F238E27FC236}">
                <a16:creationId xmlns:a16="http://schemas.microsoft.com/office/drawing/2014/main" id="{172BB14F-F04C-482E-9C66-279580AB4B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2285" y="1328931"/>
            <a:ext cx="3476625" cy="45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             R2</a:t>
            </a:r>
            <a:endParaRPr lang="en-US" altLang="zh-CN" b="1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46" name="表格 45">
            <a:extLst>
              <a:ext uri="{FF2B5EF4-FFF2-40B4-BE49-F238E27FC236}">
                <a16:creationId xmlns:a16="http://schemas.microsoft.com/office/drawing/2014/main" id="{88E878E5-8313-4EA9-9B2A-2D825F606C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5197402"/>
              </p:ext>
            </p:extLst>
          </p:nvPr>
        </p:nvGraphicFramePr>
        <p:xfrm>
          <a:off x="5084422" y="1742295"/>
          <a:ext cx="990600" cy="590600"/>
        </p:xfrm>
        <a:graphic>
          <a:graphicData uri="http://schemas.openxmlformats.org/drawingml/2006/table">
            <a:tbl>
              <a:tblPr/>
              <a:tblGrid>
                <a:gridCol w="33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7" name="表格 46">
            <a:extLst>
              <a:ext uri="{FF2B5EF4-FFF2-40B4-BE49-F238E27FC236}">
                <a16:creationId xmlns:a16="http://schemas.microsoft.com/office/drawing/2014/main" id="{108DFAB8-9AA3-4AC4-867C-8814742C7A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1945744"/>
              </p:ext>
            </p:extLst>
          </p:nvPr>
        </p:nvGraphicFramePr>
        <p:xfrm>
          <a:off x="3408022" y="5780895"/>
          <a:ext cx="2819400" cy="590600"/>
        </p:xfrm>
        <a:graphic>
          <a:graphicData uri="http://schemas.openxmlformats.org/drawingml/2006/table">
            <a:tbl>
              <a:tblPr/>
              <a:tblGrid>
                <a:gridCol w="46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sz="2800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618" marB="45618"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8" name="文本框 322599">
            <a:extLst>
              <a:ext uri="{FF2B5EF4-FFF2-40B4-BE49-F238E27FC236}">
                <a16:creationId xmlns:a16="http://schemas.microsoft.com/office/drawing/2014/main" id="{47F06525-5744-4623-A9A8-2303300EF2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6422" y="3037695"/>
            <a:ext cx="9144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b="1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文本框 322600">
            <a:extLst>
              <a:ext uri="{FF2B5EF4-FFF2-40B4-BE49-F238E27FC236}">
                <a16:creationId xmlns:a16="http://schemas.microsoft.com/office/drawing/2014/main" id="{2BE9932D-6646-406D-8B8F-91067E7FB0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3622" y="3037695"/>
            <a:ext cx="8382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BF1</a:t>
            </a:r>
          </a:p>
        </p:txBody>
      </p:sp>
      <p:sp>
        <p:nvSpPr>
          <p:cNvPr id="50" name="文本框 322601">
            <a:extLst>
              <a:ext uri="{FF2B5EF4-FFF2-40B4-BE49-F238E27FC236}">
                <a16:creationId xmlns:a16="http://schemas.microsoft.com/office/drawing/2014/main" id="{370B0182-DC76-47BD-A136-F89CD9396E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5622" y="3037695"/>
            <a:ext cx="7620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BF2</a:t>
            </a:r>
          </a:p>
        </p:txBody>
      </p:sp>
      <p:sp>
        <p:nvSpPr>
          <p:cNvPr id="51" name="文本框 322602">
            <a:extLst>
              <a:ext uri="{FF2B5EF4-FFF2-40B4-BE49-F238E27FC236}">
                <a16:creationId xmlns:a16="http://schemas.microsoft.com/office/drawing/2014/main" id="{BD0DFF5A-826F-49DB-8E1E-D8242CAAE7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5622" y="4256895"/>
            <a:ext cx="838200" cy="525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BF3</a:t>
            </a:r>
          </a:p>
        </p:txBody>
      </p:sp>
      <p:sp>
        <p:nvSpPr>
          <p:cNvPr id="52" name="直接连接符 322603">
            <a:extLst>
              <a:ext uri="{FF2B5EF4-FFF2-40B4-BE49-F238E27FC236}">
                <a16:creationId xmlns:a16="http://schemas.microsoft.com/office/drawing/2014/main" id="{ACA58FBD-C8E1-4AF0-AB03-F0806EE9020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55622" y="2275695"/>
            <a:ext cx="0" cy="762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2E78D43D-8C6F-44AF-8ADC-54A76E87FD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3684012"/>
              </p:ext>
            </p:extLst>
          </p:nvPr>
        </p:nvGraphicFramePr>
        <p:xfrm>
          <a:off x="4309722" y="4256895"/>
          <a:ext cx="257175" cy="590804"/>
        </p:xfrm>
        <a:graphic>
          <a:graphicData uri="http://schemas.openxmlformats.org/drawingml/2006/table">
            <a:tbl>
              <a:tblPr/>
              <a:tblGrid>
                <a:gridCol w="25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34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4" name="直接连接符 322610">
            <a:extLst>
              <a:ext uri="{FF2B5EF4-FFF2-40B4-BE49-F238E27FC236}">
                <a16:creationId xmlns:a16="http://schemas.microsoft.com/office/drawing/2014/main" id="{D61C968A-594D-4BBC-86BA-BA062802E1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3022" y="2275695"/>
            <a:ext cx="0" cy="762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直接连接符 322611">
            <a:extLst>
              <a:ext uri="{FF2B5EF4-FFF2-40B4-BE49-F238E27FC236}">
                <a16:creationId xmlns:a16="http://schemas.microsoft.com/office/drawing/2014/main" id="{92BEFE4A-844F-4AE6-AD56-B3793AB7677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2935" y="3583795"/>
            <a:ext cx="1055687" cy="6731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直接连接符 322612">
            <a:extLst>
              <a:ext uri="{FF2B5EF4-FFF2-40B4-BE49-F238E27FC236}">
                <a16:creationId xmlns:a16="http://schemas.microsoft.com/office/drawing/2014/main" id="{FD6ED2A2-9874-486A-BB94-6D8528100A8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98622" y="3571095"/>
            <a:ext cx="1066800" cy="6858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直接连接符 322613">
            <a:extLst>
              <a:ext uri="{FF2B5EF4-FFF2-40B4-BE49-F238E27FC236}">
                <a16:creationId xmlns:a16="http://schemas.microsoft.com/office/drawing/2014/main" id="{9C1BC1BA-EFBE-49FB-8ECD-8CBD111165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36622" y="4790295"/>
            <a:ext cx="838200" cy="990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直接连接符 322614">
            <a:extLst>
              <a:ext uri="{FF2B5EF4-FFF2-40B4-BE49-F238E27FC236}">
                <a16:creationId xmlns:a16="http://schemas.microsoft.com/office/drawing/2014/main" id="{AE61C093-C200-4C32-9050-58232B0977B5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1222" y="2656695"/>
            <a:ext cx="51054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9" name="直接连接符 322615">
            <a:extLst>
              <a:ext uri="{FF2B5EF4-FFF2-40B4-BE49-F238E27FC236}">
                <a16:creationId xmlns:a16="http://schemas.microsoft.com/office/drawing/2014/main" id="{0117B162-AA0A-47B6-B1EF-C56DA463A254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1222" y="2656695"/>
            <a:ext cx="0" cy="2590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直接连接符 322616">
            <a:extLst>
              <a:ext uri="{FF2B5EF4-FFF2-40B4-BE49-F238E27FC236}">
                <a16:creationId xmlns:a16="http://schemas.microsoft.com/office/drawing/2014/main" id="{F50535D9-9054-455A-98C0-49EF130482BE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1222" y="5247495"/>
            <a:ext cx="4457700" cy="15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直接连接符 322617">
            <a:extLst>
              <a:ext uri="{FF2B5EF4-FFF2-40B4-BE49-F238E27FC236}">
                <a16:creationId xmlns:a16="http://schemas.microsoft.com/office/drawing/2014/main" id="{4FB1BEB1-8741-48D1-B13A-C047C7ECD99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1222" y="2656695"/>
            <a:ext cx="4457700" cy="142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直接连接符 322618">
            <a:extLst>
              <a:ext uri="{FF2B5EF4-FFF2-40B4-BE49-F238E27FC236}">
                <a16:creationId xmlns:a16="http://schemas.microsoft.com/office/drawing/2014/main" id="{BC057BEB-B287-4805-A388-0D480800BB7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98922" y="2656695"/>
            <a:ext cx="0" cy="2590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21D895D5-B1F8-4E22-912E-5F17E0823F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0172418"/>
              </p:ext>
            </p:extLst>
          </p:nvPr>
        </p:nvGraphicFramePr>
        <p:xfrm>
          <a:off x="5287622" y="3037695"/>
          <a:ext cx="276225" cy="590804"/>
        </p:xfrm>
        <a:graphic>
          <a:graphicData uri="http://schemas.openxmlformats.org/drawingml/2006/table">
            <a:tbl>
              <a:tblPr/>
              <a:tblGrid>
                <a:gridCol w="276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34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4" name="矩形 322625">
            <a:extLst>
              <a:ext uri="{FF2B5EF4-FFF2-40B4-BE49-F238E27FC236}">
                <a16:creationId xmlns:a16="http://schemas.microsoft.com/office/drawing/2014/main" id="{68FCC613-3CC7-4B35-8169-0F551B960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3747" y="3417107"/>
            <a:ext cx="2362200" cy="838200"/>
          </a:xfrm>
          <a:prstGeom prst="rect">
            <a:avLst/>
          </a:prstGeom>
          <a:solidFill>
            <a:srgbClr val="CCEC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内存区</a:t>
            </a:r>
          </a:p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块计</a:t>
            </a:r>
            <a:r>
              <a:rPr kumimoji="0" lang="en-US" altLang="zh-CN" sz="2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750</a:t>
            </a: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个记录</a:t>
            </a:r>
          </a:p>
        </p:txBody>
      </p:sp>
      <p:sp>
        <p:nvSpPr>
          <p:cNvPr id="65" name="直接连接符 322626">
            <a:extLst>
              <a:ext uri="{FF2B5EF4-FFF2-40B4-BE49-F238E27FC236}">
                <a16:creationId xmlns:a16="http://schemas.microsoft.com/office/drawing/2014/main" id="{B85957A7-0F66-4A59-9F22-BC343ECF99D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42935" y="2275695"/>
            <a:ext cx="293687" cy="803275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直接连接符 322627">
            <a:extLst>
              <a:ext uri="{FF2B5EF4-FFF2-40B4-BE49-F238E27FC236}">
                <a16:creationId xmlns:a16="http://schemas.microsoft.com/office/drawing/2014/main" id="{A24F9092-EEBD-4857-82DF-66EB2C42BE5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14372" y="2275695"/>
            <a:ext cx="527050" cy="803275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直接连接符 322628">
            <a:extLst>
              <a:ext uri="{FF2B5EF4-FFF2-40B4-BE49-F238E27FC236}">
                <a16:creationId xmlns:a16="http://schemas.microsoft.com/office/drawing/2014/main" id="{882EED10-6D50-4A30-9BC8-46A8D362ACC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59060" y="2275695"/>
            <a:ext cx="258762" cy="731837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" name="直接连接符 322629">
            <a:extLst>
              <a:ext uri="{FF2B5EF4-FFF2-40B4-BE49-F238E27FC236}">
                <a16:creationId xmlns:a16="http://schemas.microsoft.com/office/drawing/2014/main" id="{DC3DD33C-B697-48C8-B20F-1B8F90F465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30497" y="2275695"/>
            <a:ext cx="415925" cy="731837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直接连接符 322630">
            <a:extLst>
              <a:ext uri="{FF2B5EF4-FFF2-40B4-BE49-F238E27FC236}">
                <a16:creationId xmlns:a16="http://schemas.microsoft.com/office/drawing/2014/main" id="{35BDB1F8-EFCC-4B58-80B0-CE823499152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93822" y="4790295"/>
            <a:ext cx="381000" cy="990600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直接连接符 322631">
            <a:extLst>
              <a:ext uri="{FF2B5EF4-FFF2-40B4-BE49-F238E27FC236}">
                <a16:creationId xmlns:a16="http://schemas.microsoft.com/office/drawing/2014/main" id="{5CB4DA51-4539-4961-B038-729AE0D0E139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4822" y="4790295"/>
            <a:ext cx="0" cy="990600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直接连接符 322632">
            <a:extLst>
              <a:ext uri="{FF2B5EF4-FFF2-40B4-BE49-F238E27FC236}">
                <a16:creationId xmlns:a16="http://schemas.microsoft.com/office/drawing/2014/main" id="{3EAC0555-97BA-470C-9E94-74A66C7FF8D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4822" y="4790295"/>
            <a:ext cx="533400" cy="990600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直接连接符 322633">
            <a:extLst>
              <a:ext uri="{FF2B5EF4-FFF2-40B4-BE49-F238E27FC236}">
                <a16:creationId xmlns:a16="http://schemas.microsoft.com/office/drawing/2014/main" id="{696501D7-F5B0-448F-8EAA-E1E1B7CDF781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4822" y="4790295"/>
            <a:ext cx="1066800" cy="990600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73" name="表格 72">
            <a:extLst>
              <a:ext uri="{FF2B5EF4-FFF2-40B4-BE49-F238E27FC236}">
                <a16:creationId xmlns:a16="http://schemas.microsoft.com/office/drawing/2014/main" id="{678D7728-1B20-4DD9-BF20-7B1C847F6F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8009491"/>
              </p:ext>
            </p:extLst>
          </p:nvPr>
        </p:nvGraphicFramePr>
        <p:xfrm>
          <a:off x="3179422" y="3037695"/>
          <a:ext cx="307975" cy="590804"/>
        </p:xfrm>
        <a:graphic>
          <a:graphicData uri="http://schemas.openxmlformats.org/drawingml/2006/table">
            <a:tbl>
              <a:tblPr/>
              <a:tblGrid>
                <a:gridCol w="307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340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lvl="1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4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lvl="2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20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lvl="3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lvl="4" indent="-2286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Char char="n"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ahoma"/>
                          <a:ea typeface="宋体"/>
                        </a:defRPr>
                      </a:lvl9pPr>
                    </a:lstStyle>
                    <a:p>
                      <a:pPr marL="0" lvl="0" inden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zh-CN" altLang="en-US" b="1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>
                    <a:lnL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4" name="直接连接符 322640">
            <a:extLst>
              <a:ext uri="{FF2B5EF4-FFF2-40B4-BE49-F238E27FC236}">
                <a16:creationId xmlns:a16="http://schemas.microsoft.com/office/drawing/2014/main" id="{6C351F31-5AF6-4E3F-AF01-1BBA50E2F72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4822" y="4790295"/>
            <a:ext cx="1524000" cy="990600"/>
          </a:xfrm>
          <a:prstGeom prst="line">
            <a:avLst/>
          </a:prstGeom>
          <a:noFill/>
          <a:ln w="9525">
            <a:solidFill>
              <a:srgbClr val="00E4A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5" name="文本框 322641">
            <a:extLst>
              <a:ext uri="{FF2B5EF4-FFF2-40B4-BE49-F238E27FC236}">
                <a16:creationId xmlns:a16="http://schemas.microsoft.com/office/drawing/2014/main" id="{3BF1C6E8-FC64-444F-B460-0F652AD50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5028" y="6376208"/>
            <a:ext cx="838200" cy="45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R12</a:t>
            </a:r>
          </a:p>
        </p:txBody>
      </p:sp>
      <p:sp>
        <p:nvSpPr>
          <p:cNvPr id="76" name="文本框 322642">
            <a:extLst>
              <a:ext uri="{FF2B5EF4-FFF2-40B4-BE49-F238E27FC236}">
                <a16:creationId xmlns:a16="http://schemas.microsoft.com/office/drawing/2014/main" id="{4B90C7AF-0BD4-41BC-896E-C74F403C6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46622" y="1666095"/>
            <a:ext cx="2895600" cy="85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磁盘（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个记录）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部分有序</a:t>
            </a:r>
          </a:p>
        </p:txBody>
      </p:sp>
      <p:sp>
        <p:nvSpPr>
          <p:cNvPr id="77" name="文本框 322643">
            <a:extLst>
              <a:ext uri="{FF2B5EF4-FFF2-40B4-BE49-F238E27FC236}">
                <a16:creationId xmlns:a16="http://schemas.microsoft.com/office/drawing/2014/main" id="{60DF63A6-564A-4385-80EE-94EB4C8C2E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0422" y="5573492"/>
            <a:ext cx="2895600" cy="85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磁盘（</a:t>
            </a:r>
            <a:r>
              <a:rPr lang="en-US" altLang="zh-CN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1500</a:t>
            </a: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个记录）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整体有序</a:t>
            </a:r>
          </a:p>
        </p:txBody>
      </p:sp>
      <p:sp>
        <p:nvSpPr>
          <p:cNvPr id="78" name="直接连接符 322644">
            <a:extLst>
              <a:ext uri="{FF2B5EF4-FFF2-40B4-BE49-F238E27FC236}">
                <a16:creationId xmlns:a16="http://schemas.microsoft.com/office/drawing/2014/main" id="{5C379223-F62E-422E-97FF-AD67B7376E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51222" y="1970895"/>
            <a:ext cx="106680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9" name="直接连接符 322645">
            <a:extLst>
              <a:ext uri="{FF2B5EF4-FFF2-40B4-BE49-F238E27FC236}">
                <a16:creationId xmlns:a16="http://schemas.microsoft.com/office/drawing/2014/main" id="{A0E05781-75A1-4A49-B11B-C24C282F2AD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27422" y="5933295"/>
            <a:ext cx="11430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0" name="文本框 322651">
            <a:extLst>
              <a:ext uri="{FF2B5EF4-FFF2-40B4-BE49-F238E27FC236}">
                <a16:creationId xmlns:a16="http://schemas.microsoft.com/office/drawing/2014/main" id="{50C45DB1-836C-456F-AE43-DE2BA0A027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6378" y="878414"/>
            <a:ext cx="3455987" cy="572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ⅱ ⑴ </a:t>
            </a:r>
            <a:r>
              <a:rPr lang="zh-CN" altLang="en-US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归并</a:t>
            </a:r>
            <a:r>
              <a:rPr lang="en-US" altLang="zh-CN" b="1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R1,R2</a:t>
            </a:r>
          </a:p>
        </p:txBody>
      </p:sp>
      <p:sp>
        <p:nvSpPr>
          <p:cNvPr id="40" name="矩形 39"/>
          <p:cNvSpPr/>
          <p:nvPr/>
        </p:nvSpPr>
        <p:spPr>
          <a:xfrm>
            <a:off x="10704745" y="-23207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1122989" y="296115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42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2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4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35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8" grpId="0"/>
      <p:bldP spid="49" grpId="0"/>
      <p:bldP spid="50" grpId="0"/>
      <p:bldP spid="51" grpId="0"/>
      <p:bldP spid="52" grpId="0" animBg="1"/>
      <p:bldP spid="54" grpId="0" animBg="1"/>
      <p:bldP spid="55" grpId="0" animBg="1"/>
      <p:bldP spid="56" grpId="0" animBg="1"/>
      <p:bldP spid="57" grpId="0" animBg="1"/>
      <p:bldP spid="58" grpId="0"/>
      <p:bldP spid="59" grpId="0" animBg="1"/>
      <p:bldP spid="60" grpId="0" animBg="1"/>
      <p:bldP spid="61" grpId="0" animBg="1"/>
      <p:bldP spid="62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4" grpId="0" animBg="1"/>
      <p:bldP spid="75" grpId="0"/>
      <p:bldP spid="76" grpId="0"/>
      <p:bldP spid="77" grpId="0"/>
      <p:bldP spid="78" grpId="0" animBg="1"/>
      <p:bldP spid="79" grpId="0" animBg="1"/>
    </p:bldLst>
  </p:timing>
</p:sld>
</file>

<file path=ppt/theme/theme1.xml><?xml version="1.0" encoding="utf-8"?>
<a:theme xmlns:a="http://schemas.openxmlformats.org/drawingml/2006/main" name="第一PPT，www.1ppt.com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vqnxbrr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1368</Words>
  <Application>Microsoft Office PowerPoint</Application>
  <PresentationFormat>宽屏</PresentationFormat>
  <Paragraphs>210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 Unicode MS</vt:lpstr>
      <vt:lpstr>等线</vt:lpstr>
      <vt:lpstr>宋体</vt:lpstr>
      <vt:lpstr>微软雅黑</vt:lpstr>
      <vt:lpstr>Arial</vt:lpstr>
      <vt:lpstr>Calibri</vt:lpstr>
      <vt:lpstr>Times New Roman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cp:lastModifiedBy>Administrator</cp:lastModifiedBy>
  <cp:revision>570</cp:revision>
  <dcterms:created xsi:type="dcterms:W3CDTF">2014-06-18T03:33:00Z</dcterms:created>
  <dcterms:modified xsi:type="dcterms:W3CDTF">2022-11-10T03:51:05Z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2052-11.1.0.8236</vt:lpwstr>
  </property>
</Properties>
</file>

<file path=docProps/thumbnail.jpeg>
</file>